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7" r:id="rId2"/>
    <p:sldId id="259" r:id="rId3"/>
    <p:sldId id="256" r:id="rId4"/>
    <p:sldId id="262" r:id="rId5"/>
    <p:sldId id="258" r:id="rId6"/>
    <p:sldId id="263" r:id="rId7"/>
  </p:sldIdLst>
  <p:sldSz cx="14044613" cy="93630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snapToObjects="1">
      <p:cViewPr varScale="1">
        <p:scale>
          <a:sx n="56" d="100"/>
          <a:sy n="56" d="100"/>
        </p:scale>
        <p:origin x="146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V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61A71F-01FC-4428-955E-A45FDD14D9CE}" type="datetimeFigureOut">
              <a:rPr lang="es-VE" smtClean="0"/>
              <a:t>20/9/2026</a:t>
            </a:fld>
            <a:endParaRPr lang="es-VE"/>
          </a:p>
        </p:txBody>
      </p:sp>
      <p:sp>
        <p:nvSpPr>
          <p:cNvPr id="4" name="Marcador de imagen de diapositiva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s-V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V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V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0D669-D8AB-4A56-8C90-94709ECD9042}" type="slidenum">
              <a:rPr lang="es-VE" smtClean="0"/>
              <a:t>‹Nº›</a:t>
            </a:fld>
            <a:endParaRPr lang="es-VE"/>
          </a:p>
        </p:txBody>
      </p:sp>
    </p:spTree>
    <p:extLst>
      <p:ext uri="{BB962C8B-B14F-4D97-AF65-F5344CB8AC3E}">
        <p14:creationId xmlns:p14="http://schemas.microsoft.com/office/powerpoint/2010/main" val="2459675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VE" dirty="0"/>
          </a:p>
        </p:txBody>
      </p:sp>
      <p:sp>
        <p:nvSpPr>
          <p:cNvPr id="4" name="Marcador de número de diapositiva 3"/>
          <p:cNvSpPr>
            <a:spLocks noGrp="1"/>
          </p:cNvSpPr>
          <p:nvPr>
            <p:ph type="sldNum" sz="quarter" idx="5"/>
          </p:nvPr>
        </p:nvSpPr>
        <p:spPr/>
        <p:txBody>
          <a:bodyPr/>
          <a:lstStyle/>
          <a:p>
            <a:fld id="{FA90D669-D8AB-4A56-8C90-94709ECD9042}" type="slidenum">
              <a:rPr lang="es-VE" smtClean="0"/>
              <a:t>3</a:t>
            </a:fld>
            <a:endParaRPr lang="es-VE"/>
          </a:p>
        </p:txBody>
      </p:sp>
    </p:spTree>
    <p:extLst>
      <p:ext uri="{BB962C8B-B14F-4D97-AF65-F5344CB8AC3E}">
        <p14:creationId xmlns:p14="http://schemas.microsoft.com/office/powerpoint/2010/main" val="699590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uadroTexto 21">
            <a:extLst>
              <a:ext uri="{FF2B5EF4-FFF2-40B4-BE49-F238E27FC236}">
                <a16:creationId xmlns:a16="http://schemas.microsoft.com/office/drawing/2014/main" id="{E641C2AF-8CF4-4FE7-91C1-33A0C24C8853}"/>
              </a:ext>
            </a:extLst>
          </p:cNvPr>
          <p:cNvSpPr txBox="1"/>
          <p:nvPr/>
        </p:nvSpPr>
        <p:spPr>
          <a:xfrm>
            <a:off x="7395574" y="5442247"/>
            <a:ext cx="6428657" cy="3213059"/>
          </a:xfrm>
          <a:prstGeom prst="rect">
            <a:avLst/>
          </a:prstGeom>
          <a:noFill/>
        </p:spPr>
        <p:txBody>
          <a:bodyPr wrap="square">
            <a:spAutoFit/>
          </a:bodyPr>
          <a:lstStyle/>
          <a:p>
            <a:pPr algn="just">
              <a:lnSpc>
                <a:spcPct val="125000"/>
              </a:lnSpc>
              <a:spcAft>
                <a:spcPts val="1200"/>
              </a:spcAft>
            </a:pPr>
            <a:r>
              <a:rPr lang="es-ES" dirty="0">
                <a:latin typeface="Arial" panose="020B0604020202020204" pitchFamily="34" charset="0"/>
                <a:cs typeface="Arial" panose="020B0604020202020204" pitchFamily="34" charset="0"/>
              </a:rPr>
              <a:t>Para ello debe estar registrada la siguiente condición:</a:t>
            </a:r>
          </a:p>
          <a:p>
            <a:pPr algn="just">
              <a:lnSpc>
                <a:spcPct val="125000"/>
              </a:lnSpc>
              <a:spcAft>
                <a:spcPts val="1200"/>
              </a:spcAft>
            </a:pPr>
            <a:endParaRPr lang="es-ES" sz="2000" dirty="0">
              <a:latin typeface="Arial" panose="020B0604020202020204" pitchFamily="34" charset="0"/>
              <a:cs typeface="Arial" panose="020B0604020202020204" pitchFamily="34" charset="0"/>
            </a:endParaRPr>
          </a:p>
          <a:p>
            <a:pPr algn="just">
              <a:lnSpc>
                <a:spcPct val="125000"/>
              </a:lnSpc>
              <a:spcAft>
                <a:spcPts val="1200"/>
              </a:spcAft>
            </a:pPr>
            <a:endParaRPr lang="es-ES" sz="2000" dirty="0">
              <a:latin typeface="Arial" panose="020B0604020202020204" pitchFamily="34" charset="0"/>
              <a:cs typeface="Arial" panose="020B0604020202020204" pitchFamily="34" charset="0"/>
            </a:endParaRPr>
          </a:p>
          <a:p>
            <a:pPr algn="just">
              <a:lnSpc>
                <a:spcPct val="125000"/>
              </a:lnSpc>
              <a:spcAft>
                <a:spcPts val="1200"/>
              </a:spcAft>
            </a:pPr>
            <a:endParaRPr lang="es-ES" sz="2000" dirty="0">
              <a:latin typeface="Arial" panose="020B0604020202020204" pitchFamily="34" charset="0"/>
              <a:cs typeface="Arial" panose="020B0604020202020204" pitchFamily="34" charset="0"/>
            </a:endParaRPr>
          </a:p>
          <a:p>
            <a:pPr algn="just">
              <a:lnSpc>
                <a:spcPct val="125000"/>
              </a:lnSpc>
              <a:spcAft>
                <a:spcPts val="1200"/>
              </a:spcAft>
            </a:pPr>
            <a:r>
              <a:rPr lang="es-ES" dirty="0">
                <a:latin typeface="Arial" panose="020B0604020202020204" pitchFamily="34" charset="0"/>
                <a:cs typeface="Arial" panose="020B0604020202020204" pitchFamily="34" charset="0"/>
              </a:rPr>
              <a:t>Mientras variables como </a:t>
            </a:r>
            <a:r>
              <a:rPr lang="es-ES" b="1" dirty="0">
                <a:latin typeface="Arial" panose="020B0604020202020204" pitchFamily="34" charset="0"/>
                <a:cs typeface="Arial" panose="020B0604020202020204" pitchFamily="34" charset="0"/>
              </a:rPr>
              <a:t>pH, vacío, incrustación, nivel, circulación, drenajes y tiempo de residencia</a:t>
            </a:r>
            <a:r>
              <a:rPr lang="es-ES" dirty="0">
                <a:latin typeface="Arial" panose="020B0604020202020204" pitchFamily="34" charset="0"/>
                <a:cs typeface="Arial" panose="020B0604020202020204" pitchFamily="34" charset="0"/>
              </a:rPr>
              <a:t> permanezcan comparables.</a:t>
            </a:r>
            <a:endParaRPr lang="es-VE" dirty="0">
              <a:latin typeface="Arial" panose="020B0604020202020204" pitchFamily="34" charset="0"/>
              <a:cs typeface="Arial" panose="020B0604020202020204" pitchFamily="34" charset="0"/>
            </a:endParaRPr>
          </a:p>
        </p:txBody>
      </p:sp>
      <p:sp>
        <p:nvSpPr>
          <p:cNvPr id="3" name="TextBox 2"/>
          <p:cNvSpPr txBox="1"/>
          <p:nvPr/>
        </p:nvSpPr>
        <p:spPr>
          <a:xfrm>
            <a:off x="3017520" y="172116"/>
            <a:ext cx="8138160" cy="237744"/>
          </a:xfrm>
          <a:prstGeom prst="rect">
            <a:avLst/>
          </a:prstGeom>
          <a:noFill/>
        </p:spPr>
        <p:txBody>
          <a:bodyPr wrap="square" lIns="0" tIns="0" rIns="0" bIns="0">
            <a:noAutofit/>
          </a:bodyPr>
          <a:lstStyle/>
          <a:p>
            <a:pPr algn="ctr"/>
            <a:r>
              <a:rPr lang="es-VE" sz="2200" b="1" dirty="0">
                <a:latin typeface="Arial"/>
              </a:rPr>
              <a:t>SISTEMA DE ATEMPERADORES DE VAPOR DE ESCAPE</a:t>
            </a:r>
          </a:p>
        </p:txBody>
      </p:sp>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2"/>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3"/>
          <a:stretch>
            <a:fillRect/>
          </a:stretch>
        </p:blipFill>
        <p:spPr>
          <a:xfrm>
            <a:off x="12001500" y="140206"/>
            <a:ext cx="1713547" cy="578798"/>
          </a:xfrm>
          <a:prstGeom prst="rect">
            <a:avLst/>
          </a:prstGeom>
        </p:spPr>
      </p:pic>
      <p:sp>
        <p:nvSpPr>
          <p:cNvPr id="6" name="Text 3">
            <a:extLst>
              <a:ext uri="{FF2B5EF4-FFF2-40B4-BE49-F238E27FC236}">
                <a16:creationId xmlns:a16="http://schemas.microsoft.com/office/drawing/2014/main" id="{7B3B2D5F-B862-48AA-95F7-CCF6A69A635B}"/>
              </a:ext>
            </a:extLst>
          </p:cNvPr>
          <p:cNvSpPr/>
          <p:nvPr/>
        </p:nvSpPr>
        <p:spPr>
          <a:xfrm>
            <a:off x="492760" y="1540618"/>
            <a:ext cx="3017520" cy="329184"/>
          </a:xfrm>
          <a:prstGeom prst="rect">
            <a:avLst/>
          </a:prstGeom>
          <a:noFill/>
          <a:ln/>
        </p:spPr>
        <p:txBody>
          <a:bodyPr wrap="square" lIns="1016" tIns="1016" rIns="1016" bIns="1016" rtlCol="0" anchor="ctr">
            <a:noAutofit/>
          </a:bodyPr>
          <a:lstStyle/>
          <a:p>
            <a:pPr marL="0" indent="0" algn="l">
              <a:lnSpc>
                <a:spcPct val="125000"/>
              </a:lnSpc>
              <a:spcAft>
                <a:spcPts val="1200"/>
              </a:spcAft>
              <a:buNone/>
            </a:pPr>
            <a:r>
              <a:rPr lang="es-ES" sz="2000" b="1" dirty="0">
                <a:solidFill>
                  <a:schemeClr val="tx2">
                    <a:lumMod val="75000"/>
                  </a:schemeClr>
                </a:solidFill>
                <a:latin typeface="Arial" pitchFamily="34" charset="0"/>
                <a:ea typeface="Arial" pitchFamily="34" charset="-122"/>
                <a:cs typeface="Arial" pitchFamily="34" charset="-120"/>
              </a:rPr>
              <a:t>PROBLEMA </a:t>
            </a:r>
            <a:endParaRPr lang="en-US" sz="2000" dirty="0">
              <a:solidFill>
                <a:schemeClr val="tx2">
                  <a:lumMod val="75000"/>
                </a:schemeClr>
              </a:solidFill>
            </a:endParaRPr>
          </a:p>
        </p:txBody>
      </p:sp>
      <p:sp>
        <p:nvSpPr>
          <p:cNvPr id="7" name="Text 4">
            <a:extLst>
              <a:ext uri="{FF2B5EF4-FFF2-40B4-BE49-F238E27FC236}">
                <a16:creationId xmlns:a16="http://schemas.microsoft.com/office/drawing/2014/main" id="{6767D5B3-9DFA-48D6-8C24-106A033AA68C}"/>
              </a:ext>
            </a:extLst>
          </p:cNvPr>
          <p:cNvSpPr/>
          <p:nvPr/>
        </p:nvSpPr>
        <p:spPr>
          <a:xfrm>
            <a:off x="493303" y="1997372"/>
            <a:ext cx="5333546" cy="2355278"/>
          </a:xfrm>
          <a:prstGeom prst="rect">
            <a:avLst/>
          </a:prstGeom>
          <a:noFill/>
          <a:ln/>
        </p:spPr>
        <p:txBody>
          <a:bodyPr wrap="square" lIns="762" tIns="762" rIns="762" bIns="762" rtlCol="0" anchor="ctr">
            <a:noAutofit/>
          </a:bodyPr>
          <a:lstStyle/>
          <a:p>
            <a:pPr marL="342900" indent="-342900"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El vapor de escape opera con sobrecalentamiento superior al requerido para evaporación y cocimiento.</a:t>
            </a:r>
          </a:p>
          <a:p>
            <a:pPr marL="342900" indent="-342900"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La exposición térmica innecesaria puede degradar sacarosa, formar color y afectar recuperación.</a:t>
            </a:r>
          </a:p>
        </p:txBody>
      </p:sp>
      <p:sp>
        <p:nvSpPr>
          <p:cNvPr id="12" name="CuadroTexto 11">
            <a:extLst>
              <a:ext uri="{FF2B5EF4-FFF2-40B4-BE49-F238E27FC236}">
                <a16:creationId xmlns:a16="http://schemas.microsoft.com/office/drawing/2014/main" id="{4EEF1920-3994-4D10-B8E8-D4159B1167EE}"/>
              </a:ext>
            </a:extLst>
          </p:cNvPr>
          <p:cNvSpPr txBox="1"/>
          <p:nvPr/>
        </p:nvSpPr>
        <p:spPr>
          <a:xfrm>
            <a:off x="7371876" y="1163974"/>
            <a:ext cx="6428657" cy="3944028"/>
          </a:xfrm>
          <a:prstGeom prst="rect">
            <a:avLst/>
          </a:prstGeom>
          <a:noFill/>
        </p:spPr>
        <p:txBody>
          <a:bodyPr wrap="square">
            <a:spAutoFit/>
          </a:bodyPr>
          <a:lstStyle/>
          <a:p>
            <a:pPr algn="just">
              <a:lnSpc>
                <a:spcPct val="125000"/>
              </a:lnSpc>
              <a:spcAft>
                <a:spcPts val="1200"/>
              </a:spcAft>
            </a:pPr>
            <a:r>
              <a:rPr lang="es-ES" sz="2400" b="1" dirty="0">
                <a:solidFill>
                  <a:srgbClr val="FF0000"/>
                </a:solidFill>
                <a:latin typeface="Arial" panose="020B0604020202020204" pitchFamily="34" charset="0"/>
                <a:cs typeface="Arial" panose="020B0604020202020204" pitchFamily="34" charset="0"/>
              </a:rPr>
              <a:t>¿Cual fue el impacto económico?</a:t>
            </a:r>
          </a:p>
          <a:p>
            <a:pPr algn="just">
              <a:lnSpc>
                <a:spcPct val="125000"/>
              </a:lnSpc>
              <a:spcAft>
                <a:spcPts val="1200"/>
              </a:spcAft>
            </a:pPr>
            <a:r>
              <a:rPr lang="es-ES" dirty="0">
                <a:latin typeface="Arial" panose="020B0604020202020204" pitchFamily="34" charset="0"/>
                <a:cs typeface="Arial" panose="020B0604020202020204" pitchFamily="34" charset="0"/>
              </a:rPr>
              <a:t>¿Cómo cuantificar la </a:t>
            </a:r>
            <a:r>
              <a:rPr lang="es-ES" b="1" dirty="0">
                <a:latin typeface="Arial" panose="020B0604020202020204" pitchFamily="34" charset="0"/>
                <a:cs typeface="Arial" panose="020B0604020202020204" pitchFamily="34" charset="0"/>
              </a:rPr>
              <a:t>pérdida de sacarosa </a:t>
            </a:r>
            <a:r>
              <a:rPr lang="es-ES" dirty="0">
                <a:latin typeface="Arial" panose="020B0604020202020204" pitchFamily="34" charset="0"/>
                <a:cs typeface="Arial" panose="020B0604020202020204" pitchFamily="34" charset="0"/>
              </a:rPr>
              <a:t>atribuible específicamente al </a:t>
            </a:r>
            <a:r>
              <a:rPr lang="es-ES" b="1" dirty="0">
                <a:latin typeface="Arial" panose="020B0604020202020204" pitchFamily="34" charset="0"/>
                <a:cs typeface="Arial" panose="020B0604020202020204" pitchFamily="34" charset="0"/>
              </a:rPr>
              <a:t>sobrecalentamiento del vapor de escape</a:t>
            </a:r>
            <a:r>
              <a:rPr lang="es-ES" dirty="0">
                <a:latin typeface="Arial" panose="020B0604020202020204" pitchFamily="34" charset="0"/>
                <a:cs typeface="Arial" panose="020B0604020202020204" pitchFamily="34" charset="0"/>
              </a:rPr>
              <a:t> y diferenciarla de las pérdidas asociadas a otras condiciones operativas, tales como incrustación, vacío deficiente, drenaje inadecuado de condensado, problemas de circulación, nivel de operación o condiciones de cocimiento?</a:t>
            </a:r>
          </a:p>
          <a:p>
            <a:pPr algn="just">
              <a:lnSpc>
                <a:spcPct val="125000"/>
              </a:lnSpc>
              <a:spcAft>
                <a:spcPts val="1200"/>
              </a:spcAft>
            </a:pPr>
            <a:r>
              <a:rPr lang="es-ES" b="1" dirty="0">
                <a:solidFill>
                  <a:srgbClr val="1F2937"/>
                </a:solidFill>
                <a:latin typeface="Arial" panose="020B0604020202020204" pitchFamily="34" charset="0"/>
                <a:cs typeface="Arial" panose="020B0604020202020204" pitchFamily="34" charset="0"/>
              </a:rPr>
              <a:t>No </a:t>
            </a:r>
            <a:r>
              <a:rPr lang="es-ES" sz="1800" b="1" dirty="0">
                <a:solidFill>
                  <a:srgbClr val="1F2937"/>
                </a:solidFill>
                <a:latin typeface="Arial" panose="020B0604020202020204" pitchFamily="34" charset="0"/>
                <a:cs typeface="Arial" panose="020B0604020202020204" pitchFamily="34" charset="0"/>
              </a:rPr>
              <a:t>puede fijarse un beneficio económico confiable sin una línea base comparable</a:t>
            </a:r>
            <a:r>
              <a:rPr lang="es-ES" sz="1800" dirty="0">
                <a:solidFill>
                  <a:srgbClr val="1F2937"/>
                </a:solidFill>
                <a:latin typeface="Arial" panose="020B0604020202020204" pitchFamily="34" charset="0"/>
                <a:cs typeface="Arial" panose="020B0604020202020204" pitchFamily="34" charset="0"/>
              </a:rPr>
              <a:t>.</a:t>
            </a:r>
            <a:endParaRPr lang="es-VE" dirty="0">
              <a:latin typeface="Arial" panose="020B0604020202020204" pitchFamily="34" charset="0"/>
              <a:cs typeface="Arial" panose="020B0604020202020204" pitchFamily="34" charset="0"/>
            </a:endParaRPr>
          </a:p>
        </p:txBody>
      </p:sp>
      <p:sp>
        <p:nvSpPr>
          <p:cNvPr id="8" name="Flecha: a la derecha 7">
            <a:extLst>
              <a:ext uri="{FF2B5EF4-FFF2-40B4-BE49-F238E27FC236}">
                <a16:creationId xmlns:a16="http://schemas.microsoft.com/office/drawing/2014/main" id="{FE461D8B-3B7D-45D9-9337-71D5C233F831}"/>
              </a:ext>
            </a:extLst>
          </p:cNvPr>
          <p:cNvSpPr/>
          <p:nvPr/>
        </p:nvSpPr>
        <p:spPr>
          <a:xfrm>
            <a:off x="5913323" y="2851594"/>
            <a:ext cx="723588" cy="433591"/>
          </a:xfrm>
          <a:prstGeom prst="rightArrow">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5000"/>
              </a:lnSpc>
              <a:spcAft>
                <a:spcPts val="1200"/>
              </a:spcAft>
            </a:pPr>
            <a:endParaRPr lang="es-VE"/>
          </a:p>
        </p:txBody>
      </p:sp>
      <p:pic>
        <p:nvPicPr>
          <p:cNvPr id="14" name="Imagen 13">
            <a:extLst>
              <a:ext uri="{FF2B5EF4-FFF2-40B4-BE49-F238E27FC236}">
                <a16:creationId xmlns:a16="http://schemas.microsoft.com/office/drawing/2014/main" id="{5AE3C9A5-5893-4A30-900F-6E098EB9A0DB}"/>
              </a:ext>
            </a:extLst>
          </p:cNvPr>
          <p:cNvPicPr>
            <a:picLocks noChangeAspect="1"/>
          </p:cNvPicPr>
          <p:nvPr/>
        </p:nvPicPr>
        <p:blipFill>
          <a:blip r:embed="rId4"/>
          <a:stretch>
            <a:fillRect/>
          </a:stretch>
        </p:blipFill>
        <p:spPr>
          <a:xfrm>
            <a:off x="8433711" y="5965569"/>
            <a:ext cx="4352381" cy="516774"/>
          </a:xfrm>
          <a:prstGeom prst="rect">
            <a:avLst/>
          </a:prstGeom>
        </p:spPr>
      </p:pic>
      <p:pic>
        <p:nvPicPr>
          <p:cNvPr id="17" name="Imagen 16">
            <a:extLst>
              <a:ext uri="{FF2B5EF4-FFF2-40B4-BE49-F238E27FC236}">
                <a16:creationId xmlns:a16="http://schemas.microsoft.com/office/drawing/2014/main" id="{F3568314-6346-4B2A-B806-BA41A13E87AB}"/>
              </a:ext>
            </a:extLst>
          </p:cNvPr>
          <p:cNvPicPr>
            <a:picLocks noChangeAspect="1"/>
          </p:cNvPicPr>
          <p:nvPr/>
        </p:nvPicPr>
        <p:blipFill>
          <a:blip r:embed="rId5"/>
          <a:stretch>
            <a:fillRect/>
          </a:stretch>
        </p:blipFill>
        <p:spPr>
          <a:xfrm>
            <a:off x="9157298" y="6590140"/>
            <a:ext cx="2673297" cy="534660"/>
          </a:xfrm>
          <a:prstGeom prst="rect">
            <a:avLst/>
          </a:prstGeom>
        </p:spPr>
      </p:pic>
      <p:sp>
        <p:nvSpPr>
          <p:cNvPr id="19" name="Abrir llave 18">
            <a:extLst>
              <a:ext uri="{FF2B5EF4-FFF2-40B4-BE49-F238E27FC236}">
                <a16:creationId xmlns:a16="http://schemas.microsoft.com/office/drawing/2014/main" id="{EA4926CB-7533-48AE-9272-23A4FA7581B3}"/>
              </a:ext>
            </a:extLst>
          </p:cNvPr>
          <p:cNvSpPr/>
          <p:nvPr/>
        </p:nvSpPr>
        <p:spPr>
          <a:xfrm>
            <a:off x="6780489" y="1030147"/>
            <a:ext cx="723588" cy="7745363"/>
          </a:xfrm>
          <a:prstGeom prst="leftBrace">
            <a:avLst>
              <a:gd name="adj1" fmla="val 8333"/>
              <a:gd name="adj2" fmla="val 2636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VE"/>
          </a:p>
        </p:txBody>
      </p:sp>
      <p:sp>
        <p:nvSpPr>
          <p:cNvPr id="26" name="CuadroTexto 25">
            <a:extLst>
              <a:ext uri="{FF2B5EF4-FFF2-40B4-BE49-F238E27FC236}">
                <a16:creationId xmlns:a16="http://schemas.microsoft.com/office/drawing/2014/main" id="{62F729B9-DA12-4125-9B72-395EBD429CAF}"/>
              </a:ext>
            </a:extLst>
          </p:cNvPr>
          <p:cNvSpPr txBox="1"/>
          <p:nvPr/>
        </p:nvSpPr>
        <p:spPr>
          <a:xfrm>
            <a:off x="468417" y="5928342"/>
            <a:ext cx="5369712" cy="1932768"/>
          </a:xfrm>
          <a:prstGeom prst="rect">
            <a:avLst/>
          </a:prstGeom>
          <a:noFill/>
          <a:ln/>
        </p:spPr>
        <p:txBody>
          <a:bodyPr wrap="square" lIns="762" tIns="762" rIns="762" bIns="762" rtlCol="0" anchor="ctr">
            <a:noAutofit/>
          </a:bodyPr>
          <a:lstStyle>
            <a:defPPr>
              <a:defRPr lang="en-US"/>
            </a:defPPr>
            <a:lvl1pPr algn="just">
              <a:lnSpc>
                <a:spcPct val="125000"/>
              </a:lnSpc>
              <a:spcAft>
                <a:spcPts val="1200"/>
              </a:spcAft>
              <a:defRPr sz="2000">
                <a:latin typeface="Arial" panose="020B0604020202020204" pitchFamily="34" charset="0"/>
                <a:cs typeface="Arial" panose="020B0604020202020204" pitchFamily="34" charset="0"/>
              </a:defRPr>
            </a:lvl1pPr>
          </a:lstStyle>
          <a:p>
            <a:r>
              <a:rPr lang="es-ES" dirty="0"/>
              <a:t>Controlar el vapor de escape próximo a saturación mediante atemperación automática, reduciendo la exposición térmica innecesaria del producto y contribuyendo a preservar la sacarosa y la calidad del proceso.</a:t>
            </a:r>
            <a:endParaRPr lang="es-VE" dirty="0"/>
          </a:p>
        </p:txBody>
      </p:sp>
      <p:sp>
        <p:nvSpPr>
          <p:cNvPr id="27" name="Text 3">
            <a:extLst>
              <a:ext uri="{FF2B5EF4-FFF2-40B4-BE49-F238E27FC236}">
                <a16:creationId xmlns:a16="http://schemas.microsoft.com/office/drawing/2014/main" id="{6DF7D00E-FA8D-4817-B9A7-CA843878369A}"/>
              </a:ext>
            </a:extLst>
          </p:cNvPr>
          <p:cNvSpPr/>
          <p:nvPr/>
        </p:nvSpPr>
        <p:spPr>
          <a:xfrm>
            <a:off x="468417" y="5415153"/>
            <a:ext cx="3017520" cy="329184"/>
          </a:xfrm>
          <a:prstGeom prst="rect">
            <a:avLst/>
          </a:prstGeom>
          <a:noFill/>
          <a:ln/>
        </p:spPr>
        <p:txBody>
          <a:bodyPr wrap="square" lIns="1016" tIns="1016" rIns="1016" bIns="1016" rtlCol="0" anchor="ctr">
            <a:normAutofit lnSpcReduction="10000"/>
          </a:bodyPr>
          <a:lstStyle/>
          <a:p>
            <a:pPr>
              <a:lnSpc>
                <a:spcPct val="125000"/>
              </a:lnSpc>
              <a:spcAft>
                <a:spcPts val="1200"/>
              </a:spcAft>
            </a:pPr>
            <a:r>
              <a:rPr lang="es-ES" sz="2000" b="1" dirty="0">
                <a:solidFill>
                  <a:schemeClr val="tx2">
                    <a:lumMod val="75000"/>
                  </a:schemeClr>
                </a:solidFill>
                <a:latin typeface="Arial" pitchFamily="34" charset="0"/>
                <a:cs typeface="Arial" pitchFamily="34" charset="-120"/>
              </a:rPr>
              <a:t>OBJETIVO </a:t>
            </a:r>
            <a:endParaRPr lang="en-US" sz="2000" b="1" dirty="0">
              <a:solidFill>
                <a:schemeClr val="tx2">
                  <a:lumMod val="75000"/>
                </a:schemeClr>
              </a:solidFill>
              <a:latin typeface="Arial" pitchFamily="34" charset="0"/>
              <a:cs typeface="Arial" pitchFamily="34" charset="-120"/>
            </a:endParaRPr>
          </a:p>
        </p:txBody>
      </p:sp>
    </p:spTree>
    <p:extLst>
      <p:ext uri="{BB962C8B-B14F-4D97-AF65-F5344CB8AC3E}">
        <p14:creationId xmlns:p14="http://schemas.microsoft.com/office/powerpoint/2010/main" val="3043386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2"/>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3"/>
          <a:stretch>
            <a:fillRect/>
          </a:stretch>
        </p:blipFill>
        <p:spPr>
          <a:xfrm>
            <a:off x="12001500" y="140206"/>
            <a:ext cx="1713547" cy="578798"/>
          </a:xfrm>
          <a:prstGeom prst="rect">
            <a:avLst/>
          </a:prstGeom>
        </p:spPr>
      </p:pic>
      <p:sp>
        <p:nvSpPr>
          <p:cNvPr id="8" name="TextBox 2">
            <a:extLst>
              <a:ext uri="{FF2B5EF4-FFF2-40B4-BE49-F238E27FC236}">
                <a16:creationId xmlns:a16="http://schemas.microsoft.com/office/drawing/2014/main" id="{5E2608C5-6773-4618-8FEB-0A76A96465C9}"/>
              </a:ext>
            </a:extLst>
          </p:cNvPr>
          <p:cNvSpPr txBox="1"/>
          <p:nvPr/>
        </p:nvSpPr>
        <p:spPr>
          <a:xfrm>
            <a:off x="3017520" y="172116"/>
            <a:ext cx="8138160" cy="237744"/>
          </a:xfrm>
          <a:prstGeom prst="rect">
            <a:avLst/>
          </a:prstGeom>
          <a:noFill/>
        </p:spPr>
        <p:txBody>
          <a:bodyPr wrap="square" lIns="0" tIns="0" rIns="0" bIns="0">
            <a:noAutofit/>
          </a:bodyPr>
          <a:lstStyle/>
          <a:p>
            <a:pPr algn="ctr"/>
            <a:r>
              <a:rPr lang="es-VE" sz="2200" b="1" dirty="0">
                <a:latin typeface="Arial"/>
              </a:rPr>
              <a:t>SISTEMA DE ATEMPERADORES DE VAPOR DE ESCAPE</a:t>
            </a:r>
          </a:p>
        </p:txBody>
      </p:sp>
      <p:pic>
        <p:nvPicPr>
          <p:cNvPr id="3" name="Imagen 2">
            <a:extLst>
              <a:ext uri="{FF2B5EF4-FFF2-40B4-BE49-F238E27FC236}">
                <a16:creationId xmlns:a16="http://schemas.microsoft.com/office/drawing/2014/main" id="{AEFF0928-D4E3-4E24-AAB2-0EEEF0ECE82D}"/>
              </a:ext>
            </a:extLst>
          </p:cNvPr>
          <p:cNvPicPr>
            <a:picLocks noChangeAspect="1"/>
          </p:cNvPicPr>
          <p:nvPr/>
        </p:nvPicPr>
        <p:blipFill>
          <a:blip r:embed="rId4"/>
          <a:stretch>
            <a:fillRect/>
          </a:stretch>
        </p:blipFill>
        <p:spPr>
          <a:xfrm>
            <a:off x="228600" y="1589644"/>
            <a:ext cx="13560935" cy="6183786"/>
          </a:xfrm>
          <a:prstGeom prst="rect">
            <a:avLst/>
          </a:prstGeom>
        </p:spPr>
      </p:pic>
      <p:sp>
        <p:nvSpPr>
          <p:cNvPr id="7" name="TextBox 3">
            <a:extLst>
              <a:ext uri="{FF2B5EF4-FFF2-40B4-BE49-F238E27FC236}">
                <a16:creationId xmlns:a16="http://schemas.microsoft.com/office/drawing/2014/main" id="{E651A1AA-5E59-4B9B-97BB-5EB6825BA754}"/>
              </a:ext>
            </a:extLst>
          </p:cNvPr>
          <p:cNvSpPr txBox="1"/>
          <p:nvPr/>
        </p:nvSpPr>
        <p:spPr>
          <a:xfrm>
            <a:off x="3786740" y="553213"/>
            <a:ext cx="6471132" cy="237744"/>
          </a:xfrm>
          <a:prstGeom prst="rect">
            <a:avLst/>
          </a:prstGeom>
          <a:noFill/>
        </p:spPr>
        <p:txBody>
          <a:bodyPr wrap="square" lIns="0" tIns="0" rIns="0" bIns="0">
            <a:noAutofit/>
          </a:bodyPr>
          <a:lstStyle/>
          <a:p>
            <a:pPr algn="ctr"/>
            <a:r>
              <a:rPr lang="es-VE" sz="1400" b="1" dirty="0">
                <a:latin typeface="Arial"/>
              </a:rPr>
              <a:t>SISTEMA SIMPLIFICADO DE VAPOR Y UBICACIÓN DE ATEMPERADORES</a:t>
            </a:r>
          </a:p>
        </p:txBody>
      </p:sp>
    </p:spTree>
    <p:extLst>
      <p:ext uri="{BB962C8B-B14F-4D97-AF65-F5344CB8AC3E}">
        <p14:creationId xmlns:p14="http://schemas.microsoft.com/office/powerpoint/2010/main" val="3518644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Box 2"/>
          <p:cNvSpPr txBox="1"/>
          <p:nvPr/>
        </p:nvSpPr>
        <p:spPr>
          <a:xfrm>
            <a:off x="3017520" y="91091"/>
            <a:ext cx="8138160" cy="237744"/>
          </a:xfrm>
          <a:prstGeom prst="rect">
            <a:avLst/>
          </a:prstGeom>
          <a:noFill/>
        </p:spPr>
        <p:txBody>
          <a:bodyPr wrap="square" lIns="0" tIns="0" rIns="0" bIns="0">
            <a:noAutofit/>
          </a:bodyPr>
          <a:lstStyle/>
          <a:p>
            <a:pPr algn="ctr"/>
            <a:r>
              <a:rPr lang="es-VE" b="1" dirty="0">
                <a:latin typeface="Arial"/>
              </a:rPr>
              <a:t>SISTEMA DE ATEMPERADORES DE VAPOR DE ESCAPE</a:t>
            </a:r>
          </a:p>
        </p:txBody>
      </p:sp>
      <p:sp>
        <p:nvSpPr>
          <p:cNvPr id="4" name="TextBox 3"/>
          <p:cNvSpPr txBox="1"/>
          <p:nvPr/>
        </p:nvSpPr>
        <p:spPr>
          <a:xfrm>
            <a:off x="4340860" y="405274"/>
            <a:ext cx="5532120" cy="237744"/>
          </a:xfrm>
          <a:prstGeom prst="rect">
            <a:avLst/>
          </a:prstGeom>
          <a:noFill/>
        </p:spPr>
        <p:txBody>
          <a:bodyPr wrap="square" lIns="0" tIns="0" rIns="0" bIns="0">
            <a:noAutofit/>
          </a:bodyPr>
          <a:lstStyle/>
          <a:p>
            <a:pPr algn="ctr"/>
            <a:r>
              <a:rPr lang="es-VE" sz="1400" b="1" dirty="0" err="1">
                <a:latin typeface="Arial"/>
              </a:rPr>
              <a:t>DTI</a:t>
            </a:r>
            <a:r>
              <a:rPr lang="es-VE" sz="1400" b="1" dirty="0">
                <a:latin typeface="Arial"/>
              </a:rPr>
              <a:t> CONCEPTUAL - FILOSOFÍA DE OPERACIÓN Y CONTROL</a:t>
            </a:r>
          </a:p>
        </p:txBody>
      </p:sp>
      <p:cxnSp>
        <p:nvCxnSpPr>
          <p:cNvPr id="6" name="Connector 5"/>
          <p:cNvCxnSpPr>
            <a:cxnSpLocks/>
            <a:stCxn id="34" idx="3"/>
            <a:endCxn id="9" idx="3"/>
          </p:cNvCxnSpPr>
          <p:nvPr/>
        </p:nvCxnSpPr>
        <p:spPr>
          <a:xfrm>
            <a:off x="8375904" y="2243760"/>
            <a:ext cx="3613912" cy="0"/>
          </a:xfrm>
          <a:prstGeom prst="line">
            <a:avLst/>
          </a:prstGeom>
          <a:ln w="76200">
            <a:solidFill>
              <a:srgbClr val="FF6D59">
                <a:alpha val="78000"/>
              </a:srgbClr>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a:cxnSpLocks/>
            <a:endCxn id="32" idx="3"/>
          </p:cNvCxnSpPr>
          <p:nvPr/>
        </p:nvCxnSpPr>
        <p:spPr>
          <a:xfrm>
            <a:off x="539497" y="2243760"/>
            <a:ext cx="6066281" cy="0"/>
          </a:xfrm>
          <a:prstGeom prst="line">
            <a:avLst/>
          </a:prstGeom>
          <a:ln w="63500">
            <a:solidFill>
              <a:srgbClr val="EE1A15"/>
            </a:solidFill>
          </a:ln>
        </p:spPr>
        <p:style>
          <a:lnRef idx="2">
            <a:schemeClr val="accent1"/>
          </a:lnRef>
          <a:fillRef idx="0">
            <a:schemeClr val="accent1"/>
          </a:fillRef>
          <a:effectRef idx="1">
            <a:schemeClr val="accent1"/>
          </a:effectRef>
          <a:fontRef idx="minor">
            <a:schemeClr val="tx1"/>
          </a:fontRef>
        </p:style>
      </p:cxnSp>
      <p:sp>
        <p:nvSpPr>
          <p:cNvPr id="8" name="Isosceles Triangle 7"/>
          <p:cNvSpPr/>
          <p:nvPr/>
        </p:nvSpPr>
        <p:spPr>
          <a:xfrm rot="5400000">
            <a:off x="1540764" y="2138603"/>
            <a:ext cx="210312" cy="210312"/>
          </a:xfrm>
          <a:prstGeom prst="triangle">
            <a:avLst/>
          </a:prstGeom>
          <a:solidFill>
            <a:srgbClr val="EE1A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Isosceles Triangle 8"/>
          <p:cNvSpPr/>
          <p:nvPr/>
        </p:nvSpPr>
        <p:spPr>
          <a:xfrm rot="5400000">
            <a:off x="11989816" y="2124888"/>
            <a:ext cx="237744" cy="237744"/>
          </a:xfrm>
          <a:prstGeom prst="triangle">
            <a:avLst/>
          </a:prstGeom>
          <a:solidFill>
            <a:srgbClr val="EE1A15">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0" name="Connector 9"/>
          <p:cNvCxnSpPr>
            <a:cxnSpLocks/>
          </p:cNvCxnSpPr>
          <p:nvPr/>
        </p:nvCxnSpPr>
        <p:spPr>
          <a:xfrm>
            <a:off x="12136120" y="2243760"/>
            <a:ext cx="1097280" cy="0"/>
          </a:xfrm>
          <a:prstGeom prst="line">
            <a:avLst/>
          </a:prstGeom>
          <a:ln w="76200">
            <a:solidFill>
              <a:srgbClr val="FF6D59">
                <a:alpha val="78000"/>
              </a:srgbClr>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493775" y="1554404"/>
            <a:ext cx="1881378" cy="510542"/>
          </a:xfrm>
          <a:prstGeom prst="rect">
            <a:avLst/>
          </a:prstGeom>
          <a:noFill/>
        </p:spPr>
        <p:txBody>
          <a:bodyPr wrap="square" lIns="18288" tIns="18288" rIns="18288" bIns="18288">
            <a:noAutofit/>
          </a:bodyPr>
          <a:lstStyle/>
          <a:p>
            <a:r>
              <a:rPr lang="es-VE" sz="1000" b="1" dirty="0">
                <a:solidFill>
                  <a:srgbClr val="000000"/>
                </a:solidFill>
                <a:latin typeface="Arial"/>
              </a:rPr>
              <a:t>Vapor de escape</a:t>
            </a:r>
          </a:p>
          <a:p>
            <a:r>
              <a:rPr lang="es-VE" sz="1000" b="1" dirty="0">
                <a:solidFill>
                  <a:srgbClr val="000000"/>
                </a:solidFill>
                <a:latin typeface="Arial"/>
              </a:rPr>
              <a:t>(desde turbinas o Estación reductora de presión)</a:t>
            </a:r>
          </a:p>
        </p:txBody>
      </p:sp>
      <p:sp>
        <p:nvSpPr>
          <p:cNvPr id="17" name="TextBox 16"/>
          <p:cNvSpPr txBox="1"/>
          <p:nvPr/>
        </p:nvSpPr>
        <p:spPr>
          <a:xfrm>
            <a:off x="539497" y="2392097"/>
            <a:ext cx="1097280" cy="521207"/>
          </a:xfrm>
          <a:prstGeom prst="rect">
            <a:avLst/>
          </a:prstGeom>
          <a:noFill/>
        </p:spPr>
        <p:txBody>
          <a:bodyPr wrap="square" lIns="18288" tIns="18288" rIns="18288" bIns="18288">
            <a:noAutofit/>
          </a:bodyPr>
          <a:lstStyle/>
          <a:p>
            <a:r>
              <a:rPr lang="es-VE" sz="1000" b="0">
                <a:solidFill>
                  <a:srgbClr val="000000"/>
                </a:solidFill>
                <a:latin typeface="Arial"/>
              </a:rPr>
              <a:t>P = XX psig</a:t>
            </a:r>
          </a:p>
          <a:p>
            <a:r>
              <a:rPr lang="es-VE" sz="1000" b="0">
                <a:solidFill>
                  <a:srgbClr val="000000"/>
                </a:solidFill>
                <a:latin typeface="Arial"/>
              </a:rPr>
              <a:t>T = XX °C</a:t>
            </a:r>
          </a:p>
          <a:p>
            <a:r>
              <a:rPr lang="es-VE" sz="1000" b="0">
                <a:solidFill>
                  <a:srgbClr val="000000"/>
                </a:solidFill>
                <a:latin typeface="Arial"/>
              </a:rPr>
              <a:t>(Sobrecalentado)</a:t>
            </a:r>
          </a:p>
        </p:txBody>
      </p:sp>
      <p:sp>
        <p:nvSpPr>
          <p:cNvPr id="18" name="TextBox 17"/>
          <p:cNvSpPr txBox="1"/>
          <p:nvPr/>
        </p:nvSpPr>
        <p:spPr>
          <a:xfrm>
            <a:off x="12207240" y="1672145"/>
            <a:ext cx="1783080" cy="384048"/>
          </a:xfrm>
          <a:prstGeom prst="rect">
            <a:avLst/>
          </a:prstGeom>
          <a:noFill/>
        </p:spPr>
        <p:txBody>
          <a:bodyPr wrap="square" lIns="18288" tIns="18288" rIns="18288" bIns="18288">
            <a:noAutofit/>
          </a:bodyPr>
          <a:lstStyle/>
          <a:p>
            <a:r>
              <a:rPr lang="es-VE" sz="1000" b="1" dirty="0">
                <a:solidFill>
                  <a:srgbClr val="000000"/>
                </a:solidFill>
                <a:latin typeface="Arial"/>
              </a:rPr>
              <a:t>Vapor atemperado</a:t>
            </a:r>
          </a:p>
          <a:p>
            <a:r>
              <a:rPr lang="es-VE" sz="1000" b="1" dirty="0">
                <a:solidFill>
                  <a:srgbClr val="000000"/>
                </a:solidFill>
                <a:latin typeface="Arial"/>
              </a:rPr>
              <a:t>(hacia evaporación / cocimiento)</a:t>
            </a:r>
          </a:p>
        </p:txBody>
      </p:sp>
      <p:sp>
        <p:nvSpPr>
          <p:cNvPr id="19" name="TextBox 18"/>
          <p:cNvSpPr txBox="1"/>
          <p:nvPr/>
        </p:nvSpPr>
        <p:spPr>
          <a:xfrm>
            <a:off x="12237720" y="2387519"/>
            <a:ext cx="1234440" cy="475488"/>
          </a:xfrm>
          <a:prstGeom prst="rect">
            <a:avLst/>
          </a:prstGeom>
          <a:noFill/>
        </p:spPr>
        <p:txBody>
          <a:bodyPr wrap="square" lIns="18288" tIns="18288" rIns="18288" bIns="18288">
            <a:noAutofit/>
          </a:bodyPr>
          <a:lstStyle/>
          <a:p>
            <a:r>
              <a:rPr lang="es-VE" sz="1000" b="0" dirty="0">
                <a:solidFill>
                  <a:srgbClr val="000000"/>
                </a:solidFill>
                <a:latin typeface="Arial"/>
              </a:rPr>
              <a:t>P = XX psig</a:t>
            </a:r>
          </a:p>
          <a:p>
            <a:r>
              <a:rPr lang="es-VE" sz="1000" b="0" dirty="0">
                <a:solidFill>
                  <a:srgbClr val="000000"/>
                </a:solidFill>
                <a:latin typeface="Arial"/>
              </a:rPr>
              <a:t>T = Tsat + 10 °C</a:t>
            </a:r>
          </a:p>
          <a:p>
            <a:r>
              <a:rPr lang="es-VE" sz="1000" b="0" dirty="0">
                <a:solidFill>
                  <a:srgbClr val="000000"/>
                </a:solidFill>
                <a:latin typeface="Arial"/>
              </a:rPr>
              <a:t>(≈ 10 °C típico)</a:t>
            </a:r>
          </a:p>
        </p:txBody>
      </p:sp>
      <p:cxnSp>
        <p:nvCxnSpPr>
          <p:cNvPr id="20" name="Connector 19"/>
          <p:cNvCxnSpPr/>
          <p:nvPr/>
        </p:nvCxnSpPr>
        <p:spPr>
          <a:xfrm flipV="1">
            <a:off x="2474976" y="1813992"/>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2282952" y="1411656"/>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sz="750" b="0">
                <a:solidFill>
                  <a:srgbClr val="000000"/>
                </a:solidFill>
                <a:latin typeface="Arial"/>
              </a:rPr>
              <a:t>TT</a:t>
            </a:r>
          </a:p>
          <a:p>
            <a:pPr algn="ctr"/>
            <a:r>
              <a:rPr sz="750" b="0">
                <a:solidFill>
                  <a:srgbClr val="000000"/>
                </a:solidFill>
                <a:latin typeface="Arial"/>
              </a:rPr>
              <a:t>101</a:t>
            </a:r>
          </a:p>
        </p:txBody>
      </p:sp>
      <p:sp>
        <p:nvSpPr>
          <p:cNvPr id="29" name="TextBox 28"/>
          <p:cNvSpPr txBox="1"/>
          <p:nvPr/>
        </p:nvSpPr>
        <p:spPr>
          <a:xfrm>
            <a:off x="5295255" y="1561734"/>
            <a:ext cx="458367" cy="150914"/>
          </a:xfrm>
          <a:prstGeom prst="rect">
            <a:avLst/>
          </a:prstGeom>
          <a:noFill/>
        </p:spPr>
        <p:txBody>
          <a:bodyPr wrap="square" lIns="0" tIns="0" rIns="0" bIns="0">
            <a:noAutofit/>
          </a:bodyPr>
          <a:lstStyle/>
          <a:p>
            <a:r>
              <a:rPr sz="750" b="0" dirty="0">
                <a:solidFill>
                  <a:srgbClr val="000000"/>
                </a:solidFill>
                <a:latin typeface="Arial"/>
              </a:rPr>
              <a:t>4-20 mA</a:t>
            </a:r>
          </a:p>
        </p:txBody>
      </p:sp>
      <p:sp>
        <p:nvSpPr>
          <p:cNvPr id="30" name="Rounded Rectangle 29"/>
          <p:cNvSpPr/>
          <p:nvPr/>
        </p:nvSpPr>
        <p:spPr>
          <a:xfrm>
            <a:off x="6675120" y="2079168"/>
            <a:ext cx="1572768" cy="329184"/>
          </a:xfrm>
          <a:prstGeom prst="roundRect">
            <a:avLst/>
          </a:prstGeom>
          <a:solidFill>
            <a:srgbClr val="E8E8E8"/>
          </a:solidFill>
          <a:ln w="12700">
            <a:solidFill>
              <a:srgbClr val="5A5A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611112" y="2042592"/>
            <a:ext cx="73152" cy="402336"/>
          </a:xfrm>
          <a:prstGeom prst="rect">
            <a:avLst/>
          </a:prstGeom>
          <a:solidFill>
            <a:srgbClr val="5F5F5F"/>
          </a:solidFill>
          <a:ln w="6350">
            <a:solidFill>
              <a:srgbClr val="3C3C3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6550914" y="2088312"/>
            <a:ext cx="54864" cy="310896"/>
          </a:xfrm>
          <a:prstGeom prst="rect">
            <a:avLst/>
          </a:prstGeom>
          <a:solidFill>
            <a:srgbClr val="969696"/>
          </a:solidFill>
          <a:ln w="6350">
            <a:solidFill>
              <a:srgbClr val="46464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8247888" y="2042592"/>
            <a:ext cx="73152" cy="402336"/>
          </a:xfrm>
          <a:prstGeom prst="rect">
            <a:avLst/>
          </a:prstGeom>
          <a:solidFill>
            <a:srgbClr val="5F5F5F"/>
          </a:solidFill>
          <a:ln w="6350">
            <a:solidFill>
              <a:srgbClr val="3C3C3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8321040" y="2088312"/>
            <a:ext cx="54864" cy="310896"/>
          </a:xfrm>
          <a:prstGeom prst="rect">
            <a:avLst/>
          </a:prstGeom>
          <a:solidFill>
            <a:srgbClr val="969696"/>
          </a:solidFill>
          <a:ln w="6350">
            <a:solidFill>
              <a:srgbClr val="46464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7341871" y="2495220"/>
            <a:ext cx="88391" cy="109728"/>
          </a:xfrm>
          <a:prstGeom prst="rect">
            <a:avLst/>
          </a:prstGeom>
          <a:solidFill>
            <a:srgbClr val="507896"/>
          </a:solidFill>
          <a:ln w="6350">
            <a:solidFill>
              <a:srgbClr val="28466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198" name="Grupo 197">
            <a:extLst>
              <a:ext uri="{FF2B5EF4-FFF2-40B4-BE49-F238E27FC236}">
                <a16:creationId xmlns:a16="http://schemas.microsoft.com/office/drawing/2014/main" id="{8425324D-5447-4EE3-8166-356D0714EB59}"/>
              </a:ext>
            </a:extLst>
          </p:cNvPr>
          <p:cNvGrpSpPr/>
          <p:nvPr/>
        </p:nvGrpSpPr>
        <p:grpSpPr>
          <a:xfrm>
            <a:off x="7249669" y="2159347"/>
            <a:ext cx="281938" cy="340614"/>
            <a:chOff x="8282178" y="2500883"/>
            <a:chExt cx="128016" cy="228600"/>
          </a:xfrm>
        </p:grpSpPr>
        <p:cxnSp>
          <p:nvCxnSpPr>
            <p:cNvPr id="37" name="Connector 36"/>
            <p:cNvCxnSpPr/>
            <p:nvPr/>
          </p:nvCxnSpPr>
          <p:spPr>
            <a:xfrm rot="10800000" flipH="1">
              <a:off x="8346186" y="2500883"/>
              <a:ext cx="64008" cy="228600"/>
            </a:xfrm>
            <a:prstGeom prst="line">
              <a:avLst/>
            </a:prstGeom>
            <a:ln w="762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rot="10800000" flipH="1">
              <a:off x="8346186" y="2500883"/>
              <a:ext cx="32004" cy="228600"/>
            </a:xfrm>
            <a:prstGeom prst="line">
              <a:avLst/>
            </a:prstGeom>
            <a:ln w="762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rot="10800000">
              <a:off x="8346186" y="2500883"/>
              <a:ext cx="0" cy="228600"/>
            </a:xfrm>
            <a:prstGeom prst="line">
              <a:avLst/>
            </a:prstGeom>
            <a:ln w="762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rot="10800000">
              <a:off x="8314182" y="2500883"/>
              <a:ext cx="32004" cy="228600"/>
            </a:xfrm>
            <a:prstGeom prst="line">
              <a:avLst/>
            </a:prstGeom>
            <a:ln w="762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rot="10800000">
              <a:off x="8282178" y="2500883"/>
              <a:ext cx="64008" cy="228600"/>
            </a:xfrm>
            <a:prstGeom prst="line">
              <a:avLst/>
            </a:prstGeom>
            <a:ln w="7620">
              <a:solidFill>
                <a:srgbClr val="007AFF"/>
              </a:solidFill>
            </a:ln>
          </p:spPr>
          <p:style>
            <a:lnRef idx="2">
              <a:schemeClr val="accent1"/>
            </a:lnRef>
            <a:fillRef idx="0">
              <a:schemeClr val="accent1"/>
            </a:fillRef>
            <a:effectRef idx="1">
              <a:schemeClr val="accent1"/>
            </a:effectRef>
            <a:fontRef idx="minor">
              <a:schemeClr val="tx1"/>
            </a:fontRef>
          </p:style>
        </p:cxnSp>
      </p:grpSp>
      <p:sp>
        <p:nvSpPr>
          <p:cNvPr id="56" name="TextBox 55"/>
          <p:cNvSpPr txBox="1"/>
          <p:nvPr/>
        </p:nvSpPr>
        <p:spPr>
          <a:xfrm>
            <a:off x="6237493" y="1464667"/>
            <a:ext cx="2357628" cy="565872"/>
          </a:xfrm>
          <a:prstGeom prst="rect">
            <a:avLst/>
          </a:prstGeom>
          <a:noFill/>
        </p:spPr>
        <p:txBody>
          <a:bodyPr wrap="square" lIns="0" tIns="0" rIns="0" bIns="0">
            <a:noAutofit/>
          </a:bodyPr>
          <a:lstStyle/>
          <a:p>
            <a:pPr algn="ctr"/>
            <a:r>
              <a:rPr lang="es-VE" sz="850" b="1" dirty="0">
                <a:solidFill>
                  <a:srgbClr val="000000"/>
                </a:solidFill>
                <a:latin typeface="Arial"/>
              </a:rPr>
              <a:t>Atemperadores</a:t>
            </a:r>
          </a:p>
          <a:p>
            <a:pPr algn="ctr"/>
            <a:r>
              <a:rPr lang="es-VE" sz="850" b="1" dirty="0">
                <a:solidFill>
                  <a:srgbClr val="000000"/>
                </a:solidFill>
                <a:latin typeface="Arial"/>
              </a:rPr>
              <a:t>3 / DR-10 radial (3 o 4 boquillas según línea)</a:t>
            </a:r>
          </a:p>
          <a:p>
            <a:pPr algn="ctr"/>
            <a:r>
              <a:rPr lang="es-VE" sz="850" b="1" dirty="0">
                <a:solidFill>
                  <a:srgbClr val="000000"/>
                </a:solidFill>
                <a:latin typeface="Arial"/>
              </a:rPr>
              <a:t>1 / DS-20 vertical (1 boquilla según línea)</a:t>
            </a:r>
          </a:p>
          <a:p>
            <a:pPr algn="ctr"/>
            <a:r>
              <a:rPr lang="es-VE" sz="850" b="1" dirty="0">
                <a:solidFill>
                  <a:srgbClr val="000000"/>
                </a:solidFill>
                <a:latin typeface="Arial"/>
              </a:rPr>
              <a:t>1 / Atemperador vertical existente a reubicar</a:t>
            </a:r>
          </a:p>
        </p:txBody>
      </p:sp>
      <p:cxnSp>
        <p:nvCxnSpPr>
          <p:cNvPr id="57" name="Connector 56"/>
          <p:cNvCxnSpPr/>
          <p:nvPr/>
        </p:nvCxnSpPr>
        <p:spPr>
          <a:xfrm flipV="1">
            <a:off x="9281160" y="1813992"/>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9089136" y="1411656"/>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sz="750" b="0">
                <a:solidFill>
                  <a:srgbClr val="000000"/>
                </a:solidFill>
                <a:latin typeface="Arial"/>
              </a:rPr>
              <a:t>TT</a:t>
            </a:r>
          </a:p>
          <a:p>
            <a:pPr algn="ctr"/>
            <a:r>
              <a:rPr sz="750" b="0">
                <a:solidFill>
                  <a:srgbClr val="000000"/>
                </a:solidFill>
                <a:latin typeface="Arial"/>
              </a:rPr>
              <a:t>102</a:t>
            </a:r>
          </a:p>
        </p:txBody>
      </p:sp>
      <p:cxnSp>
        <p:nvCxnSpPr>
          <p:cNvPr id="59" name="Connector 58"/>
          <p:cNvCxnSpPr/>
          <p:nvPr/>
        </p:nvCxnSpPr>
        <p:spPr>
          <a:xfrm flipV="1">
            <a:off x="10424160" y="1813992"/>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10232136" y="1411656"/>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sz="750" b="0">
                <a:solidFill>
                  <a:srgbClr val="000000"/>
                </a:solidFill>
                <a:latin typeface="Arial"/>
              </a:rPr>
              <a:t>PT</a:t>
            </a:r>
          </a:p>
          <a:p>
            <a:pPr algn="ctr"/>
            <a:r>
              <a:rPr sz="750" b="0">
                <a:solidFill>
                  <a:srgbClr val="000000"/>
                </a:solidFill>
                <a:latin typeface="Arial"/>
              </a:rPr>
              <a:t>102</a:t>
            </a:r>
          </a:p>
        </p:txBody>
      </p:sp>
      <p:cxnSp>
        <p:nvCxnSpPr>
          <p:cNvPr id="62" name="Connector 61"/>
          <p:cNvCxnSpPr>
            <a:cxnSpLocks/>
            <a:endCxn id="63" idx="3"/>
          </p:cNvCxnSpPr>
          <p:nvPr/>
        </p:nvCxnSpPr>
        <p:spPr>
          <a:xfrm>
            <a:off x="10789920" y="2243760"/>
            <a:ext cx="0" cy="374904"/>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63" name="Isosceles Triangle 62"/>
          <p:cNvSpPr/>
          <p:nvPr/>
        </p:nvSpPr>
        <p:spPr>
          <a:xfrm rot="10800000">
            <a:off x="10716768" y="2618664"/>
            <a:ext cx="146304" cy="146304"/>
          </a:xfrm>
          <a:prstGeom prst="triangl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Isosceles Triangle 63"/>
          <p:cNvSpPr/>
          <p:nvPr/>
        </p:nvSpPr>
        <p:spPr>
          <a:xfrm>
            <a:off x="10716768" y="2774112"/>
            <a:ext cx="146304" cy="146304"/>
          </a:xfrm>
          <a:prstGeom prst="triangl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7" name="Connector 66"/>
          <p:cNvCxnSpPr>
            <a:cxnSpLocks/>
            <a:endCxn id="68" idx="3"/>
          </p:cNvCxnSpPr>
          <p:nvPr/>
        </p:nvCxnSpPr>
        <p:spPr>
          <a:xfrm flipV="1">
            <a:off x="539497" y="3984168"/>
            <a:ext cx="1060703" cy="7619"/>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sp>
        <p:nvSpPr>
          <p:cNvPr id="68" name="Isosceles Triangle 67"/>
          <p:cNvSpPr/>
          <p:nvPr/>
        </p:nvSpPr>
        <p:spPr>
          <a:xfrm rot="5400000">
            <a:off x="1600200" y="3892728"/>
            <a:ext cx="182880" cy="182880"/>
          </a:xfrm>
          <a:prstGeom prst="triangle">
            <a:avLst/>
          </a:prstGeom>
          <a:solidFill>
            <a:srgbClr val="007A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1" name="Connector 70"/>
          <p:cNvCxnSpPr>
            <a:cxnSpLocks/>
            <a:endCxn id="84" idx="1"/>
          </p:cNvCxnSpPr>
          <p:nvPr/>
        </p:nvCxnSpPr>
        <p:spPr>
          <a:xfrm>
            <a:off x="3237164" y="3984167"/>
            <a:ext cx="719648" cy="9145"/>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73" name="Connector 72"/>
          <p:cNvCxnSpPr>
            <a:cxnSpLocks/>
          </p:cNvCxnSpPr>
          <p:nvPr/>
        </p:nvCxnSpPr>
        <p:spPr>
          <a:xfrm flipH="1" flipV="1">
            <a:off x="7380352" y="2604948"/>
            <a:ext cx="4572" cy="1379220"/>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501015" y="3353153"/>
            <a:ext cx="1600200" cy="642620"/>
          </a:xfrm>
          <a:prstGeom prst="rect">
            <a:avLst/>
          </a:prstGeom>
          <a:noFill/>
        </p:spPr>
        <p:txBody>
          <a:bodyPr wrap="square" lIns="18288" tIns="18288" rIns="18288" bIns="18288">
            <a:noAutofit/>
          </a:bodyPr>
          <a:lstStyle/>
          <a:p>
            <a:r>
              <a:rPr lang="es-VE" sz="1000" b="1" dirty="0">
                <a:solidFill>
                  <a:srgbClr val="000000"/>
                </a:solidFill>
                <a:latin typeface="Arial"/>
              </a:rPr>
              <a:t>Agua de atemperación</a:t>
            </a:r>
          </a:p>
          <a:p>
            <a:r>
              <a:rPr lang="es-VE" sz="1000" b="1" dirty="0">
                <a:solidFill>
                  <a:srgbClr val="000000"/>
                </a:solidFill>
                <a:latin typeface="Arial"/>
              </a:rPr>
              <a:t>(desde condensado desaireado)</a:t>
            </a:r>
          </a:p>
        </p:txBody>
      </p:sp>
      <p:sp>
        <p:nvSpPr>
          <p:cNvPr id="76" name="TextBox 75"/>
          <p:cNvSpPr txBox="1"/>
          <p:nvPr/>
        </p:nvSpPr>
        <p:spPr>
          <a:xfrm>
            <a:off x="621791" y="4089325"/>
            <a:ext cx="822960" cy="411480"/>
          </a:xfrm>
          <a:prstGeom prst="rect">
            <a:avLst/>
          </a:prstGeom>
          <a:noFill/>
        </p:spPr>
        <p:txBody>
          <a:bodyPr wrap="square" lIns="18288" tIns="18288" rIns="18288" bIns="18288">
            <a:noAutofit/>
          </a:bodyPr>
          <a:lstStyle/>
          <a:p>
            <a:r>
              <a:rPr lang="es-VE" sz="1000" b="0">
                <a:solidFill>
                  <a:srgbClr val="000000"/>
                </a:solidFill>
                <a:latin typeface="Arial"/>
              </a:rPr>
              <a:t>P = XX psig</a:t>
            </a:r>
          </a:p>
          <a:p>
            <a:r>
              <a:rPr lang="es-VE" sz="1000" b="0">
                <a:solidFill>
                  <a:srgbClr val="000000"/>
                </a:solidFill>
                <a:latin typeface="Arial"/>
              </a:rPr>
              <a:t>T = XX °C</a:t>
            </a:r>
          </a:p>
        </p:txBody>
      </p:sp>
      <p:sp>
        <p:nvSpPr>
          <p:cNvPr id="77" name="TextBox 76"/>
          <p:cNvSpPr txBox="1"/>
          <p:nvPr/>
        </p:nvSpPr>
        <p:spPr>
          <a:xfrm>
            <a:off x="2179383" y="3548811"/>
            <a:ext cx="219456" cy="274320"/>
          </a:xfrm>
          <a:prstGeom prst="rect">
            <a:avLst/>
          </a:prstGeom>
          <a:noFill/>
        </p:spPr>
        <p:txBody>
          <a:bodyPr wrap="square" lIns="0" tIns="0" rIns="0" bIns="0">
            <a:noAutofit/>
          </a:bodyPr>
          <a:lstStyle/>
          <a:p>
            <a:pPr algn="ctr"/>
            <a:r>
              <a:rPr lang="es-VE" sz="720" b="1">
                <a:solidFill>
                  <a:srgbClr val="000000"/>
                </a:solidFill>
                <a:latin typeface="Arial"/>
              </a:rPr>
              <a:t>HV</a:t>
            </a:r>
          </a:p>
          <a:p>
            <a:pPr algn="ctr"/>
            <a:r>
              <a:rPr lang="es-VE" sz="720" b="1">
                <a:solidFill>
                  <a:srgbClr val="000000"/>
                </a:solidFill>
                <a:latin typeface="Arial"/>
              </a:rPr>
              <a:t>201</a:t>
            </a:r>
          </a:p>
        </p:txBody>
      </p:sp>
      <p:sp>
        <p:nvSpPr>
          <p:cNvPr id="79" name="Isosceles Triangle 78"/>
          <p:cNvSpPr/>
          <p:nvPr/>
        </p:nvSpPr>
        <p:spPr>
          <a:xfrm rot="5400000">
            <a:off x="2103184" y="3883584"/>
            <a:ext cx="201168" cy="201168"/>
          </a:xfrm>
          <a:prstGeom prst="triangle">
            <a:avLst>
              <a:gd name="adj" fmla="val 50000"/>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Isosceles Triangle 79"/>
          <p:cNvSpPr/>
          <p:nvPr/>
        </p:nvSpPr>
        <p:spPr>
          <a:xfrm rot="16200000">
            <a:off x="2292668" y="3883584"/>
            <a:ext cx="201168" cy="201168"/>
          </a:xfrm>
          <a:prstGeom prst="triangl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1977201" y="4153331"/>
            <a:ext cx="685800" cy="173737"/>
          </a:xfrm>
          <a:prstGeom prst="rect">
            <a:avLst/>
          </a:prstGeom>
          <a:noFill/>
        </p:spPr>
        <p:txBody>
          <a:bodyPr wrap="square" lIns="18288" tIns="18288" rIns="18288" bIns="18288">
            <a:noAutofit/>
          </a:bodyPr>
          <a:lstStyle/>
          <a:p>
            <a:pPr algn="ctr"/>
            <a:r>
              <a:rPr lang="es-VE" sz="800" b="0" dirty="0">
                <a:solidFill>
                  <a:srgbClr val="000000"/>
                </a:solidFill>
                <a:latin typeface="Arial"/>
              </a:rPr>
              <a:t>(Aislamiento)</a:t>
            </a:r>
          </a:p>
        </p:txBody>
      </p:sp>
      <p:sp>
        <p:nvSpPr>
          <p:cNvPr id="83" name="TextBox 82"/>
          <p:cNvSpPr txBox="1"/>
          <p:nvPr/>
        </p:nvSpPr>
        <p:spPr>
          <a:xfrm>
            <a:off x="4014215" y="3536112"/>
            <a:ext cx="256032" cy="274320"/>
          </a:xfrm>
          <a:prstGeom prst="rect">
            <a:avLst/>
          </a:prstGeom>
          <a:noFill/>
        </p:spPr>
        <p:txBody>
          <a:bodyPr wrap="square" lIns="0" tIns="0" rIns="0" bIns="0">
            <a:noAutofit/>
          </a:bodyPr>
          <a:lstStyle/>
          <a:p>
            <a:pPr algn="ctr"/>
            <a:r>
              <a:rPr sz="720" b="1">
                <a:solidFill>
                  <a:srgbClr val="000000"/>
                </a:solidFill>
                <a:latin typeface="Arial"/>
              </a:rPr>
              <a:t>STR</a:t>
            </a:r>
          </a:p>
          <a:p>
            <a:pPr algn="ctr"/>
            <a:r>
              <a:rPr sz="720" b="1">
                <a:solidFill>
                  <a:srgbClr val="000000"/>
                </a:solidFill>
                <a:latin typeface="Arial"/>
              </a:rPr>
              <a:t>201</a:t>
            </a:r>
          </a:p>
        </p:txBody>
      </p:sp>
      <p:sp>
        <p:nvSpPr>
          <p:cNvPr id="85" name="TextBox 84"/>
          <p:cNvSpPr txBox="1"/>
          <p:nvPr/>
        </p:nvSpPr>
        <p:spPr>
          <a:xfrm>
            <a:off x="3931920" y="4194480"/>
            <a:ext cx="457200" cy="256032"/>
          </a:xfrm>
          <a:prstGeom prst="rect">
            <a:avLst/>
          </a:prstGeom>
          <a:noFill/>
        </p:spPr>
        <p:txBody>
          <a:bodyPr wrap="square" lIns="18288" tIns="18288" rIns="18288" bIns="18288">
            <a:noAutofit/>
          </a:bodyPr>
          <a:lstStyle/>
          <a:p>
            <a:pPr algn="ctr"/>
            <a:r>
              <a:rPr sz="800" b="0">
                <a:solidFill>
                  <a:srgbClr val="000000"/>
                </a:solidFill>
                <a:latin typeface="Arial"/>
              </a:rPr>
              <a:t>(Filtro)</a:t>
            </a:r>
          </a:p>
        </p:txBody>
      </p:sp>
      <p:grpSp>
        <p:nvGrpSpPr>
          <p:cNvPr id="212" name="Grupo 211">
            <a:extLst>
              <a:ext uri="{FF2B5EF4-FFF2-40B4-BE49-F238E27FC236}">
                <a16:creationId xmlns:a16="http://schemas.microsoft.com/office/drawing/2014/main" id="{90BB5A97-2DB1-407A-9A18-A77D0C62784D}"/>
              </a:ext>
            </a:extLst>
          </p:cNvPr>
          <p:cNvGrpSpPr/>
          <p:nvPr/>
        </p:nvGrpSpPr>
        <p:grpSpPr>
          <a:xfrm>
            <a:off x="4900491" y="4104565"/>
            <a:ext cx="1081971" cy="478534"/>
            <a:chOff x="4900491" y="3643885"/>
            <a:chExt cx="1081971" cy="478534"/>
          </a:xfrm>
        </p:grpSpPr>
        <p:sp>
          <p:nvSpPr>
            <p:cNvPr id="86" name="TextBox 85"/>
            <p:cNvSpPr txBox="1"/>
            <p:nvPr/>
          </p:nvSpPr>
          <p:spPr>
            <a:xfrm>
              <a:off x="5126228" y="3643885"/>
              <a:ext cx="320040" cy="320040"/>
            </a:xfrm>
            <a:prstGeom prst="rect">
              <a:avLst/>
            </a:prstGeom>
            <a:noFill/>
          </p:spPr>
          <p:txBody>
            <a:bodyPr wrap="square" lIns="0" tIns="0" rIns="0" bIns="0">
              <a:noAutofit/>
            </a:bodyPr>
            <a:lstStyle/>
            <a:p>
              <a:pPr algn="ctr"/>
              <a:r>
                <a:rPr sz="800" b="1" dirty="0">
                  <a:solidFill>
                    <a:srgbClr val="000000"/>
                  </a:solidFill>
                  <a:latin typeface="Arial"/>
                </a:rPr>
                <a:t>CV</a:t>
              </a:r>
            </a:p>
            <a:p>
              <a:pPr algn="ctr"/>
              <a:r>
                <a:rPr sz="800" b="1" dirty="0">
                  <a:solidFill>
                    <a:srgbClr val="000000"/>
                  </a:solidFill>
                  <a:latin typeface="Arial"/>
                </a:rPr>
                <a:t>201</a:t>
              </a:r>
            </a:p>
          </p:txBody>
        </p:sp>
        <p:sp>
          <p:nvSpPr>
            <p:cNvPr id="92" name="TextBox 91"/>
            <p:cNvSpPr txBox="1"/>
            <p:nvPr/>
          </p:nvSpPr>
          <p:spPr>
            <a:xfrm>
              <a:off x="4900491" y="3866387"/>
              <a:ext cx="1081971" cy="256032"/>
            </a:xfrm>
            <a:prstGeom prst="rect">
              <a:avLst/>
            </a:prstGeom>
            <a:noFill/>
          </p:spPr>
          <p:txBody>
            <a:bodyPr wrap="square" lIns="18288" tIns="18288" rIns="18288" bIns="18288">
              <a:noAutofit/>
            </a:bodyPr>
            <a:lstStyle/>
            <a:p>
              <a:r>
                <a:rPr sz="800" b="0" dirty="0">
                  <a:solidFill>
                    <a:srgbClr val="000000"/>
                  </a:solidFill>
                  <a:latin typeface="Arial"/>
                </a:rPr>
                <a:t>(</a:t>
              </a:r>
              <a:r>
                <a:rPr lang="es-VE" sz="800" b="0" dirty="0">
                  <a:solidFill>
                    <a:srgbClr val="000000"/>
                  </a:solidFill>
                  <a:latin typeface="Arial"/>
                </a:rPr>
                <a:t>Válvula</a:t>
              </a:r>
              <a:r>
                <a:rPr sz="800" b="0" dirty="0">
                  <a:solidFill>
                    <a:srgbClr val="000000"/>
                  </a:solidFill>
                  <a:latin typeface="Arial"/>
                </a:rPr>
                <a:t> de control)</a:t>
              </a:r>
            </a:p>
          </p:txBody>
        </p:sp>
      </p:grpSp>
      <p:sp>
        <p:nvSpPr>
          <p:cNvPr id="94" name="Rectangle 93"/>
          <p:cNvSpPr/>
          <p:nvPr/>
        </p:nvSpPr>
        <p:spPr>
          <a:xfrm>
            <a:off x="274320" y="4626864"/>
            <a:ext cx="3474720" cy="3547872"/>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95" name="Rectangle 94"/>
          <p:cNvSpPr/>
          <p:nvPr/>
        </p:nvSpPr>
        <p:spPr>
          <a:xfrm>
            <a:off x="274320" y="4626864"/>
            <a:ext cx="3474720" cy="256032"/>
          </a:xfrm>
          <a:prstGeom prst="rect">
            <a:avLst/>
          </a:prstGeom>
          <a:solidFill>
            <a:srgbClr val="004D78"/>
          </a:solidFill>
          <a:ln w="10160">
            <a:solidFill>
              <a:srgbClr val="004D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96" name="TextBox 95"/>
          <p:cNvSpPr txBox="1"/>
          <p:nvPr/>
        </p:nvSpPr>
        <p:spPr>
          <a:xfrm>
            <a:off x="347472" y="4663440"/>
            <a:ext cx="3328415" cy="182880"/>
          </a:xfrm>
          <a:prstGeom prst="rect">
            <a:avLst/>
          </a:prstGeom>
          <a:noFill/>
        </p:spPr>
        <p:txBody>
          <a:bodyPr wrap="square" lIns="0" tIns="0" rIns="0" bIns="0">
            <a:noAutofit/>
          </a:bodyPr>
          <a:lstStyle/>
          <a:p>
            <a:r>
              <a:rPr lang="es-VE" sz="1200" b="1">
                <a:solidFill>
                  <a:srgbClr val="FFFFFF"/>
                </a:solidFill>
                <a:latin typeface="Arial"/>
              </a:rPr>
              <a:t>LEYENDA DE INSTRUMENTACIÓN</a:t>
            </a:r>
          </a:p>
        </p:txBody>
      </p:sp>
      <p:sp>
        <p:nvSpPr>
          <p:cNvPr id="97" name="Oval 96"/>
          <p:cNvSpPr/>
          <p:nvPr/>
        </p:nvSpPr>
        <p:spPr>
          <a:xfrm>
            <a:off x="493775" y="4902708"/>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b="0">
                <a:solidFill>
                  <a:srgbClr val="000000"/>
                </a:solidFill>
                <a:latin typeface="Arial"/>
              </a:rPr>
              <a:t>TT</a:t>
            </a:r>
          </a:p>
        </p:txBody>
      </p:sp>
      <p:sp>
        <p:nvSpPr>
          <p:cNvPr id="98" name="TextBox 97"/>
          <p:cNvSpPr txBox="1"/>
          <p:nvPr/>
        </p:nvSpPr>
        <p:spPr>
          <a:xfrm>
            <a:off x="960120" y="4948428"/>
            <a:ext cx="2697479" cy="182880"/>
          </a:xfrm>
          <a:prstGeom prst="rect">
            <a:avLst/>
          </a:prstGeom>
          <a:noFill/>
        </p:spPr>
        <p:txBody>
          <a:bodyPr wrap="square" lIns="0" tIns="0" rIns="0" bIns="0">
            <a:noAutofit/>
          </a:bodyPr>
          <a:lstStyle/>
          <a:p>
            <a:r>
              <a:rPr lang="es-VE" sz="1000" b="0">
                <a:solidFill>
                  <a:srgbClr val="000000"/>
                </a:solidFill>
                <a:latin typeface="Arial"/>
              </a:rPr>
              <a:t>Transmisor de temperatura</a:t>
            </a:r>
          </a:p>
        </p:txBody>
      </p:sp>
      <p:sp>
        <p:nvSpPr>
          <p:cNvPr id="99" name="Oval 98"/>
          <p:cNvSpPr/>
          <p:nvPr/>
        </p:nvSpPr>
        <p:spPr>
          <a:xfrm>
            <a:off x="493775" y="5483352"/>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b="0">
                <a:solidFill>
                  <a:srgbClr val="000000"/>
                </a:solidFill>
                <a:latin typeface="Arial"/>
              </a:rPr>
              <a:t>TIC</a:t>
            </a:r>
          </a:p>
        </p:txBody>
      </p:sp>
      <p:sp>
        <p:nvSpPr>
          <p:cNvPr id="100" name="TextBox 99"/>
          <p:cNvSpPr txBox="1"/>
          <p:nvPr/>
        </p:nvSpPr>
        <p:spPr>
          <a:xfrm>
            <a:off x="960120" y="5529072"/>
            <a:ext cx="2697479" cy="182880"/>
          </a:xfrm>
          <a:prstGeom prst="rect">
            <a:avLst/>
          </a:prstGeom>
          <a:noFill/>
        </p:spPr>
        <p:txBody>
          <a:bodyPr wrap="square" lIns="0" tIns="0" rIns="0" bIns="0">
            <a:noAutofit/>
          </a:bodyPr>
          <a:lstStyle/>
          <a:p>
            <a:r>
              <a:rPr lang="es-VE" sz="1000" b="0">
                <a:solidFill>
                  <a:srgbClr val="000000"/>
                </a:solidFill>
                <a:latin typeface="Arial"/>
              </a:rPr>
              <a:t>Controlador indicador de temperatura</a:t>
            </a:r>
          </a:p>
        </p:txBody>
      </p:sp>
      <p:sp>
        <p:nvSpPr>
          <p:cNvPr id="101" name="Oval 100"/>
          <p:cNvSpPr/>
          <p:nvPr/>
        </p:nvSpPr>
        <p:spPr>
          <a:xfrm>
            <a:off x="493775" y="6038087"/>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b="0">
                <a:solidFill>
                  <a:srgbClr val="000000"/>
                </a:solidFill>
                <a:latin typeface="Arial"/>
              </a:rPr>
              <a:t>PT</a:t>
            </a:r>
          </a:p>
        </p:txBody>
      </p:sp>
      <p:sp>
        <p:nvSpPr>
          <p:cNvPr id="102" name="TextBox 101"/>
          <p:cNvSpPr txBox="1"/>
          <p:nvPr/>
        </p:nvSpPr>
        <p:spPr>
          <a:xfrm>
            <a:off x="960120" y="6083807"/>
            <a:ext cx="2697479" cy="182880"/>
          </a:xfrm>
          <a:prstGeom prst="rect">
            <a:avLst/>
          </a:prstGeom>
          <a:noFill/>
        </p:spPr>
        <p:txBody>
          <a:bodyPr wrap="square" lIns="0" tIns="0" rIns="0" bIns="0">
            <a:noAutofit/>
          </a:bodyPr>
          <a:lstStyle/>
          <a:p>
            <a:r>
              <a:rPr lang="es-VE" sz="1000" b="0">
                <a:solidFill>
                  <a:srgbClr val="000000"/>
                </a:solidFill>
                <a:latin typeface="Arial"/>
              </a:rPr>
              <a:t>Transmisor de presión</a:t>
            </a:r>
          </a:p>
        </p:txBody>
      </p:sp>
      <p:sp>
        <p:nvSpPr>
          <p:cNvPr id="103" name="Oval 102"/>
          <p:cNvSpPr/>
          <p:nvPr/>
        </p:nvSpPr>
        <p:spPr>
          <a:xfrm>
            <a:off x="493775" y="6318504"/>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b="0">
                <a:solidFill>
                  <a:srgbClr val="000000"/>
                </a:solidFill>
                <a:latin typeface="Arial"/>
              </a:rPr>
              <a:t>CV</a:t>
            </a:r>
          </a:p>
        </p:txBody>
      </p:sp>
      <p:sp>
        <p:nvSpPr>
          <p:cNvPr id="104" name="TextBox 103"/>
          <p:cNvSpPr txBox="1"/>
          <p:nvPr/>
        </p:nvSpPr>
        <p:spPr>
          <a:xfrm>
            <a:off x="960120" y="6364224"/>
            <a:ext cx="2697479" cy="182880"/>
          </a:xfrm>
          <a:prstGeom prst="rect">
            <a:avLst/>
          </a:prstGeom>
          <a:noFill/>
        </p:spPr>
        <p:txBody>
          <a:bodyPr wrap="square" lIns="0" tIns="0" rIns="0" bIns="0">
            <a:noAutofit/>
          </a:bodyPr>
          <a:lstStyle/>
          <a:p>
            <a:r>
              <a:rPr lang="es-VE" sz="1000" b="0">
                <a:solidFill>
                  <a:srgbClr val="000000"/>
                </a:solidFill>
                <a:latin typeface="Arial"/>
              </a:rPr>
              <a:t>Válvula de control (globo) con actuador</a:t>
            </a:r>
          </a:p>
        </p:txBody>
      </p:sp>
      <p:sp>
        <p:nvSpPr>
          <p:cNvPr id="105" name="Oval 104"/>
          <p:cNvSpPr/>
          <p:nvPr/>
        </p:nvSpPr>
        <p:spPr>
          <a:xfrm>
            <a:off x="493775" y="6605016"/>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b="0">
                <a:solidFill>
                  <a:srgbClr val="000000"/>
                </a:solidFill>
                <a:latin typeface="Arial"/>
              </a:rPr>
              <a:t>HV</a:t>
            </a:r>
          </a:p>
        </p:txBody>
      </p:sp>
      <p:sp>
        <p:nvSpPr>
          <p:cNvPr id="106" name="TextBox 105"/>
          <p:cNvSpPr txBox="1"/>
          <p:nvPr/>
        </p:nvSpPr>
        <p:spPr>
          <a:xfrm>
            <a:off x="960120" y="6650736"/>
            <a:ext cx="2697479" cy="182880"/>
          </a:xfrm>
          <a:prstGeom prst="rect">
            <a:avLst/>
          </a:prstGeom>
          <a:noFill/>
        </p:spPr>
        <p:txBody>
          <a:bodyPr wrap="square" lIns="0" tIns="0" rIns="0" bIns="0">
            <a:noAutofit/>
          </a:bodyPr>
          <a:lstStyle/>
          <a:p>
            <a:r>
              <a:rPr lang="es-VE" sz="1000" b="0">
                <a:solidFill>
                  <a:srgbClr val="000000"/>
                </a:solidFill>
                <a:latin typeface="Arial"/>
              </a:rPr>
              <a:t>Válvula manual de aislamiento</a:t>
            </a:r>
          </a:p>
        </p:txBody>
      </p:sp>
      <p:sp>
        <p:nvSpPr>
          <p:cNvPr id="107" name="Oval 106"/>
          <p:cNvSpPr/>
          <p:nvPr/>
        </p:nvSpPr>
        <p:spPr>
          <a:xfrm>
            <a:off x="493775" y="6891527"/>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700" b="0">
                <a:solidFill>
                  <a:srgbClr val="000000"/>
                </a:solidFill>
                <a:latin typeface="Arial"/>
              </a:rPr>
              <a:t>STR</a:t>
            </a:r>
          </a:p>
        </p:txBody>
      </p:sp>
      <p:sp>
        <p:nvSpPr>
          <p:cNvPr id="108" name="TextBox 107"/>
          <p:cNvSpPr txBox="1"/>
          <p:nvPr/>
        </p:nvSpPr>
        <p:spPr>
          <a:xfrm>
            <a:off x="960120" y="6937247"/>
            <a:ext cx="2697479" cy="182880"/>
          </a:xfrm>
          <a:prstGeom prst="rect">
            <a:avLst/>
          </a:prstGeom>
          <a:noFill/>
        </p:spPr>
        <p:txBody>
          <a:bodyPr wrap="square" lIns="0" tIns="0" rIns="0" bIns="0">
            <a:noAutofit/>
          </a:bodyPr>
          <a:lstStyle/>
          <a:p>
            <a:r>
              <a:rPr lang="es-VE" sz="1000" b="0">
                <a:solidFill>
                  <a:srgbClr val="000000"/>
                </a:solidFill>
                <a:latin typeface="Arial"/>
              </a:rPr>
              <a:t>Filtro tipo Y</a:t>
            </a:r>
          </a:p>
        </p:txBody>
      </p:sp>
      <p:sp>
        <p:nvSpPr>
          <p:cNvPr id="111" name="TextBox 110"/>
          <p:cNvSpPr txBox="1"/>
          <p:nvPr/>
        </p:nvSpPr>
        <p:spPr>
          <a:xfrm>
            <a:off x="347472" y="7207504"/>
            <a:ext cx="3328415" cy="201168"/>
          </a:xfrm>
          <a:prstGeom prst="rect">
            <a:avLst/>
          </a:prstGeom>
          <a:noFill/>
        </p:spPr>
        <p:txBody>
          <a:bodyPr wrap="square" lIns="0" tIns="0" rIns="0" bIns="0">
            <a:noAutofit/>
          </a:bodyPr>
          <a:lstStyle/>
          <a:p>
            <a:r>
              <a:rPr lang="es-VE" sz="900" b="1" dirty="0">
                <a:solidFill>
                  <a:srgbClr val="004D78"/>
                </a:solidFill>
                <a:latin typeface="Arial"/>
              </a:rPr>
              <a:t>LÍNEAS</a:t>
            </a:r>
          </a:p>
        </p:txBody>
      </p:sp>
      <p:cxnSp>
        <p:nvCxnSpPr>
          <p:cNvPr id="112" name="Connector 111"/>
          <p:cNvCxnSpPr/>
          <p:nvPr/>
        </p:nvCxnSpPr>
        <p:spPr>
          <a:xfrm>
            <a:off x="457200" y="7408672"/>
            <a:ext cx="457200" cy="0"/>
          </a:xfrm>
          <a:prstGeom prst="line">
            <a:avLst/>
          </a:prstGeom>
          <a:ln w="38100">
            <a:solidFill>
              <a:srgbClr val="EE1A15"/>
            </a:solidFill>
          </a:ln>
        </p:spPr>
        <p:style>
          <a:lnRef idx="2">
            <a:schemeClr val="accent1"/>
          </a:lnRef>
          <a:fillRef idx="0">
            <a:schemeClr val="accent1"/>
          </a:fillRef>
          <a:effectRef idx="1">
            <a:schemeClr val="accent1"/>
          </a:effectRef>
          <a:fontRef idx="minor">
            <a:schemeClr val="tx1"/>
          </a:fontRef>
        </p:style>
      </p:cxnSp>
      <p:sp>
        <p:nvSpPr>
          <p:cNvPr id="113" name="TextBox 112"/>
          <p:cNvSpPr txBox="1"/>
          <p:nvPr/>
        </p:nvSpPr>
        <p:spPr>
          <a:xfrm>
            <a:off x="1005840" y="7335519"/>
            <a:ext cx="2194560" cy="182873"/>
          </a:xfrm>
          <a:prstGeom prst="rect">
            <a:avLst/>
          </a:prstGeom>
          <a:noFill/>
        </p:spPr>
        <p:txBody>
          <a:bodyPr wrap="square" lIns="0" tIns="0" rIns="0" bIns="0">
            <a:noAutofit/>
          </a:bodyPr>
          <a:lstStyle/>
          <a:p>
            <a:r>
              <a:rPr lang="es-VE" sz="900" b="0">
                <a:solidFill>
                  <a:srgbClr val="000000"/>
                </a:solidFill>
                <a:latin typeface="Arial"/>
              </a:rPr>
              <a:t>Vapor de escape (sobrecalentado)</a:t>
            </a:r>
          </a:p>
        </p:txBody>
      </p:sp>
      <p:cxnSp>
        <p:nvCxnSpPr>
          <p:cNvPr id="114" name="Connector 113"/>
          <p:cNvCxnSpPr/>
          <p:nvPr/>
        </p:nvCxnSpPr>
        <p:spPr>
          <a:xfrm>
            <a:off x="457200" y="7573264"/>
            <a:ext cx="457200" cy="0"/>
          </a:xfrm>
          <a:prstGeom prst="line">
            <a:avLst/>
          </a:prstGeom>
          <a:ln w="38100">
            <a:solidFill>
              <a:srgbClr val="FF6D59"/>
            </a:solidFill>
          </a:ln>
        </p:spPr>
        <p:style>
          <a:lnRef idx="2">
            <a:schemeClr val="accent1"/>
          </a:lnRef>
          <a:fillRef idx="0">
            <a:schemeClr val="accent1"/>
          </a:fillRef>
          <a:effectRef idx="1">
            <a:schemeClr val="accent1"/>
          </a:effectRef>
          <a:fontRef idx="minor">
            <a:schemeClr val="tx1"/>
          </a:fontRef>
        </p:style>
      </p:cxnSp>
      <p:sp>
        <p:nvSpPr>
          <p:cNvPr id="115" name="TextBox 114"/>
          <p:cNvSpPr txBox="1"/>
          <p:nvPr/>
        </p:nvSpPr>
        <p:spPr>
          <a:xfrm>
            <a:off x="1005840" y="7500112"/>
            <a:ext cx="2367280" cy="164592"/>
          </a:xfrm>
          <a:prstGeom prst="rect">
            <a:avLst/>
          </a:prstGeom>
          <a:noFill/>
        </p:spPr>
        <p:txBody>
          <a:bodyPr wrap="square" lIns="0" tIns="0" rIns="0" bIns="0">
            <a:noAutofit/>
          </a:bodyPr>
          <a:lstStyle/>
          <a:p>
            <a:r>
              <a:rPr lang="es-VE" sz="900" b="0">
                <a:solidFill>
                  <a:srgbClr val="000000"/>
                </a:solidFill>
                <a:latin typeface="Arial"/>
              </a:rPr>
              <a:t>Vapor atemperado (húmedo/saturado)</a:t>
            </a:r>
          </a:p>
        </p:txBody>
      </p:sp>
      <p:cxnSp>
        <p:nvCxnSpPr>
          <p:cNvPr id="116" name="Connector 115"/>
          <p:cNvCxnSpPr/>
          <p:nvPr/>
        </p:nvCxnSpPr>
        <p:spPr>
          <a:xfrm>
            <a:off x="457200" y="7737855"/>
            <a:ext cx="457200" cy="0"/>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sp>
        <p:nvSpPr>
          <p:cNvPr id="117" name="TextBox 116"/>
          <p:cNvSpPr txBox="1"/>
          <p:nvPr/>
        </p:nvSpPr>
        <p:spPr>
          <a:xfrm>
            <a:off x="1005840" y="7664703"/>
            <a:ext cx="1280160" cy="164592"/>
          </a:xfrm>
          <a:prstGeom prst="rect">
            <a:avLst/>
          </a:prstGeom>
          <a:noFill/>
        </p:spPr>
        <p:txBody>
          <a:bodyPr wrap="square" lIns="0" tIns="0" rIns="0" bIns="0">
            <a:noAutofit/>
          </a:bodyPr>
          <a:lstStyle/>
          <a:p>
            <a:r>
              <a:rPr lang="es-VE" sz="900" b="0">
                <a:solidFill>
                  <a:srgbClr val="000000"/>
                </a:solidFill>
                <a:latin typeface="Arial"/>
              </a:rPr>
              <a:t>Agua de atemperación</a:t>
            </a:r>
          </a:p>
        </p:txBody>
      </p:sp>
      <p:cxnSp>
        <p:nvCxnSpPr>
          <p:cNvPr id="118" name="Connector 117"/>
          <p:cNvCxnSpPr/>
          <p:nvPr/>
        </p:nvCxnSpPr>
        <p:spPr>
          <a:xfrm>
            <a:off x="457200" y="7902448"/>
            <a:ext cx="457200" cy="0"/>
          </a:xfrm>
          <a:prstGeom prst="line">
            <a:avLst/>
          </a:prstGeom>
          <a:ln w="12700">
            <a:solidFill>
              <a:srgbClr val="000000"/>
            </a:solidFill>
            <a:prstDash val="dash"/>
          </a:ln>
        </p:spPr>
        <p:style>
          <a:lnRef idx="2">
            <a:schemeClr val="accent1"/>
          </a:lnRef>
          <a:fillRef idx="0">
            <a:schemeClr val="accent1"/>
          </a:fillRef>
          <a:effectRef idx="1">
            <a:schemeClr val="accent1"/>
          </a:effectRef>
          <a:fontRef idx="minor">
            <a:schemeClr val="tx1"/>
          </a:fontRef>
        </p:style>
      </p:cxnSp>
      <p:sp>
        <p:nvSpPr>
          <p:cNvPr id="119" name="TextBox 118"/>
          <p:cNvSpPr txBox="1"/>
          <p:nvPr/>
        </p:nvSpPr>
        <p:spPr>
          <a:xfrm>
            <a:off x="1005840" y="7829296"/>
            <a:ext cx="1280160" cy="164592"/>
          </a:xfrm>
          <a:prstGeom prst="rect">
            <a:avLst/>
          </a:prstGeom>
          <a:noFill/>
        </p:spPr>
        <p:txBody>
          <a:bodyPr wrap="square" lIns="0" tIns="0" rIns="0" bIns="0">
            <a:noAutofit/>
          </a:bodyPr>
          <a:lstStyle/>
          <a:p>
            <a:r>
              <a:rPr lang="es-VE" sz="900" b="0">
                <a:solidFill>
                  <a:srgbClr val="000000"/>
                </a:solidFill>
                <a:latin typeface="Arial"/>
              </a:rPr>
              <a:t>Señal eléctrica 4-20 mA</a:t>
            </a:r>
          </a:p>
        </p:txBody>
      </p:sp>
      <p:sp>
        <p:nvSpPr>
          <p:cNvPr id="121" name="TextBox 120"/>
          <p:cNvSpPr txBox="1"/>
          <p:nvPr/>
        </p:nvSpPr>
        <p:spPr>
          <a:xfrm>
            <a:off x="1005840" y="7993888"/>
            <a:ext cx="2194560" cy="164592"/>
          </a:xfrm>
          <a:prstGeom prst="rect">
            <a:avLst/>
          </a:prstGeom>
          <a:noFill/>
        </p:spPr>
        <p:txBody>
          <a:bodyPr wrap="square" lIns="0" tIns="0" rIns="0" bIns="0">
            <a:noAutofit/>
          </a:bodyPr>
          <a:lstStyle/>
          <a:p>
            <a:r>
              <a:rPr lang="es-VE" sz="900" b="0">
                <a:solidFill>
                  <a:srgbClr val="000000"/>
                </a:solidFill>
                <a:latin typeface="Arial"/>
              </a:rPr>
              <a:t>Señal neumática (aire de instrumentos)</a:t>
            </a:r>
          </a:p>
        </p:txBody>
      </p:sp>
      <p:sp>
        <p:nvSpPr>
          <p:cNvPr id="122" name="Rectangle 121"/>
          <p:cNvSpPr/>
          <p:nvPr/>
        </p:nvSpPr>
        <p:spPr>
          <a:xfrm>
            <a:off x="274320" y="8302752"/>
            <a:ext cx="3474720" cy="841248"/>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cxnSp>
        <p:nvCxnSpPr>
          <p:cNvPr id="123" name="Connector 122"/>
          <p:cNvCxnSpPr/>
          <p:nvPr/>
        </p:nvCxnSpPr>
        <p:spPr>
          <a:xfrm>
            <a:off x="274320" y="8494776"/>
            <a:ext cx="3474719" cy="0"/>
          </a:xfrm>
          <a:prstGeom prst="line">
            <a:avLst/>
          </a:prstGeom>
          <a:ln w="8890">
            <a:solidFill>
              <a:srgbClr val="2F82B4"/>
            </a:solidFill>
          </a:ln>
        </p:spPr>
        <p:style>
          <a:lnRef idx="2">
            <a:schemeClr val="accent1"/>
          </a:lnRef>
          <a:fillRef idx="0">
            <a:schemeClr val="accent1"/>
          </a:fillRef>
          <a:effectRef idx="1">
            <a:schemeClr val="accent1"/>
          </a:effectRef>
          <a:fontRef idx="minor">
            <a:schemeClr val="tx1"/>
          </a:fontRef>
        </p:style>
      </p:cxnSp>
      <p:cxnSp>
        <p:nvCxnSpPr>
          <p:cNvPr id="124" name="Connector 123"/>
          <p:cNvCxnSpPr/>
          <p:nvPr/>
        </p:nvCxnSpPr>
        <p:spPr>
          <a:xfrm>
            <a:off x="274320" y="8714232"/>
            <a:ext cx="3474719" cy="0"/>
          </a:xfrm>
          <a:prstGeom prst="line">
            <a:avLst/>
          </a:prstGeom>
          <a:ln w="8890">
            <a:solidFill>
              <a:srgbClr val="2F82B4"/>
            </a:solidFill>
          </a:ln>
        </p:spPr>
        <p:style>
          <a:lnRef idx="2">
            <a:schemeClr val="accent1"/>
          </a:lnRef>
          <a:fillRef idx="0">
            <a:schemeClr val="accent1"/>
          </a:fillRef>
          <a:effectRef idx="1">
            <a:schemeClr val="accent1"/>
          </a:effectRef>
          <a:fontRef idx="minor">
            <a:schemeClr val="tx1"/>
          </a:fontRef>
        </p:style>
      </p:cxnSp>
      <p:cxnSp>
        <p:nvCxnSpPr>
          <p:cNvPr id="125" name="Connector 124"/>
          <p:cNvCxnSpPr/>
          <p:nvPr/>
        </p:nvCxnSpPr>
        <p:spPr>
          <a:xfrm>
            <a:off x="274320" y="8933688"/>
            <a:ext cx="3474719" cy="0"/>
          </a:xfrm>
          <a:prstGeom prst="line">
            <a:avLst/>
          </a:prstGeom>
          <a:ln w="8890">
            <a:solidFill>
              <a:srgbClr val="2F82B4"/>
            </a:solidFill>
          </a:ln>
        </p:spPr>
        <p:style>
          <a:lnRef idx="2">
            <a:schemeClr val="accent1"/>
          </a:lnRef>
          <a:fillRef idx="0">
            <a:schemeClr val="accent1"/>
          </a:fillRef>
          <a:effectRef idx="1">
            <a:schemeClr val="accent1"/>
          </a:effectRef>
          <a:fontRef idx="minor">
            <a:schemeClr val="tx1"/>
          </a:fontRef>
        </p:style>
      </p:cxnSp>
      <p:cxnSp>
        <p:nvCxnSpPr>
          <p:cNvPr id="126" name="Connector 125"/>
          <p:cNvCxnSpPr>
            <a:cxnSpLocks/>
          </p:cNvCxnSpPr>
          <p:nvPr/>
        </p:nvCxnSpPr>
        <p:spPr>
          <a:xfrm>
            <a:off x="1097280" y="8302752"/>
            <a:ext cx="0" cy="841248"/>
          </a:xfrm>
          <a:prstGeom prst="line">
            <a:avLst/>
          </a:prstGeom>
          <a:ln w="8890">
            <a:solidFill>
              <a:srgbClr val="2F82B4"/>
            </a:solidFill>
          </a:ln>
        </p:spPr>
        <p:style>
          <a:lnRef idx="2">
            <a:schemeClr val="accent1"/>
          </a:lnRef>
          <a:fillRef idx="0">
            <a:schemeClr val="accent1"/>
          </a:fillRef>
          <a:effectRef idx="1">
            <a:schemeClr val="accent1"/>
          </a:effectRef>
          <a:fontRef idx="minor">
            <a:schemeClr val="tx1"/>
          </a:fontRef>
        </p:style>
      </p:cxnSp>
      <p:sp>
        <p:nvSpPr>
          <p:cNvPr id="128" name="TextBox 127"/>
          <p:cNvSpPr txBox="1"/>
          <p:nvPr/>
        </p:nvSpPr>
        <p:spPr>
          <a:xfrm>
            <a:off x="365760" y="8348472"/>
            <a:ext cx="731520" cy="146304"/>
          </a:xfrm>
          <a:prstGeom prst="rect">
            <a:avLst/>
          </a:prstGeom>
          <a:noFill/>
        </p:spPr>
        <p:txBody>
          <a:bodyPr wrap="square" lIns="0" tIns="0" rIns="0" bIns="0">
            <a:noAutofit/>
          </a:bodyPr>
          <a:lstStyle/>
          <a:p>
            <a:r>
              <a:rPr lang="es-VE" sz="700" b="1">
                <a:solidFill>
                  <a:srgbClr val="004D78"/>
                </a:solidFill>
                <a:latin typeface="Arial"/>
              </a:rPr>
              <a:t>CAPCA / TACA</a:t>
            </a:r>
          </a:p>
        </p:txBody>
      </p:sp>
      <p:sp>
        <p:nvSpPr>
          <p:cNvPr id="129" name="TextBox 128"/>
          <p:cNvSpPr txBox="1"/>
          <p:nvPr/>
        </p:nvSpPr>
        <p:spPr>
          <a:xfrm>
            <a:off x="1188720" y="8348472"/>
            <a:ext cx="2184400" cy="82295"/>
          </a:xfrm>
          <a:prstGeom prst="rect">
            <a:avLst/>
          </a:prstGeom>
          <a:noFill/>
        </p:spPr>
        <p:txBody>
          <a:bodyPr wrap="square" lIns="0" tIns="0" rIns="0" bIns="0">
            <a:noAutofit/>
          </a:bodyPr>
          <a:lstStyle/>
          <a:p>
            <a:r>
              <a:rPr lang="es-VE" sz="700" b="1">
                <a:solidFill>
                  <a:srgbClr val="004D78"/>
                </a:solidFill>
                <a:latin typeface="Arial"/>
              </a:rPr>
              <a:t>P&amp;ID CONCEPTUAL – ATEMPERADOR DR-10</a:t>
            </a:r>
          </a:p>
        </p:txBody>
      </p:sp>
      <p:sp>
        <p:nvSpPr>
          <p:cNvPr id="130" name="TextBox 129"/>
          <p:cNvSpPr txBox="1"/>
          <p:nvPr/>
        </p:nvSpPr>
        <p:spPr>
          <a:xfrm>
            <a:off x="365760" y="8540496"/>
            <a:ext cx="731520" cy="146304"/>
          </a:xfrm>
          <a:prstGeom prst="rect">
            <a:avLst/>
          </a:prstGeom>
          <a:noFill/>
        </p:spPr>
        <p:txBody>
          <a:bodyPr wrap="square" lIns="0" tIns="0" rIns="0" bIns="0">
            <a:noAutofit/>
          </a:bodyPr>
          <a:lstStyle/>
          <a:p>
            <a:r>
              <a:rPr lang="es-VE" sz="700" b="0">
                <a:solidFill>
                  <a:srgbClr val="004D78"/>
                </a:solidFill>
                <a:latin typeface="Arial"/>
              </a:rPr>
              <a:t>Revisión: 0</a:t>
            </a:r>
          </a:p>
        </p:txBody>
      </p:sp>
      <p:sp>
        <p:nvSpPr>
          <p:cNvPr id="131" name="TextBox 130"/>
          <p:cNvSpPr txBox="1"/>
          <p:nvPr/>
        </p:nvSpPr>
        <p:spPr>
          <a:xfrm>
            <a:off x="1188720" y="8540496"/>
            <a:ext cx="1325880" cy="146304"/>
          </a:xfrm>
          <a:prstGeom prst="rect">
            <a:avLst/>
          </a:prstGeom>
          <a:noFill/>
        </p:spPr>
        <p:txBody>
          <a:bodyPr wrap="square" lIns="0" tIns="0" rIns="0" bIns="0">
            <a:noAutofit/>
          </a:bodyPr>
          <a:lstStyle/>
          <a:p>
            <a:r>
              <a:rPr lang="es-VE" sz="700" b="0">
                <a:solidFill>
                  <a:srgbClr val="004D78"/>
                </a:solidFill>
                <a:latin typeface="Arial"/>
              </a:rPr>
              <a:t>Fecha: Mayo 2026</a:t>
            </a:r>
          </a:p>
        </p:txBody>
      </p:sp>
      <p:sp>
        <p:nvSpPr>
          <p:cNvPr id="132" name="TextBox 131"/>
          <p:cNvSpPr txBox="1"/>
          <p:nvPr/>
        </p:nvSpPr>
        <p:spPr>
          <a:xfrm>
            <a:off x="365760" y="8759952"/>
            <a:ext cx="731520" cy="146304"/>
          </a:xfrm>
          <a:prstGeom prst="rect">
            <a:avLst/>
          </a:prstGeom>
          <a:noFill/>
        </p:spPr>
        <p:txBody>
          <a:bodyPr wrap="square" lIns="0" tIns="0" rIns="0" bIns="0">
            <a:noAutofit/>
          </a:bodyPr>
          <a:lstStyle/>
          <a:p>
            <a:r>
              <a:rPr lang="es-VE" sz="700" b="0">
                <a:solidFill>
                  <a:srgbClr val="004D78"/>
                </a:solidFill>
                <a:latin typeface="Arial"/>
              </a:rPr>
              <a:t>Elaborado por:</a:t>
            </a:r>
          </a:p>
        </p:txBody>
      </p:sp>
      <p:sp>
        <p:nvSpPr>
          <p:cNvPr id="134" name="TextBox 133"/>
          <p:cNvSpPr txBox="1"/>
          <p:nvPr/>
        </p:nvSpPr>
        <p:spPr>
          <a:xfrm>
            <a:off x="365760" y="8961120"/>
            <a:ext cx="731520" cy="146304"/>
          </a:xfrm>
          <a:prstGeom prst="rect">
            <a:avLst/>
          </a:prstGeom>
          <a:noFill/>
        </p:spPr>
        <p:txBody>
          <a:bodyPr wrap="square" lIns="0" tIns="0" rIns="0" bIns="0">
            <a:noAutofit/>
          </a:bodyPr>
          <a:lstStyle/>
          <a:p>
            <a:r>
              <a:rPr lang="es-VE" sz="700" b="0">
                <a:solidFill>
                  <a:srgbClr val="004D78"/>
                </a:solidFill>
                <a:latin typeface="Arial"/>
              </a:rPr>
              <a:t>Aprobado por:</a:t>
            </a:r>
          </a:p>
        </p:txBody>
      </p:sp>
      <p:sp>
        <p:nvSpPr>
          <p:cNvPr id="136" name="Rectangle 135"/>
          <p:cNvSpPr/>
          <p:nvPr/>
        </p:nvSpPr>
        <p:spPr>
          <a:xfrm>
            <a:off x="3886200" y="4626864"/>
            <a:ext cx="2971800" cy="4407408"/>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37" name="Rectangle 136"/>
          <p:cNvSpPr/>
          <p:nvPr/>
        </p:nvSpPr>
        <p:spPr>
          <a:xfrm>
            <a:off x="3886200" y="4626864"/>
            <a:ext cx="2971800" cy="256032"/>
          </a:xfrm>
          <a:prstGeom prst="rect">
            <a:avLst/>
          </a:prstGeom>
          <a:solidFill>
            <a:srgbClr val="004D78"/>
          </a:solidFill>
          <a:ln w="10160">
            <a:solidFill>
              <a:srgbClr val="004D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38" name="TextBox 137"/>
          <p:cNvSpPr txBox="1"/>
          <p:nvPr/>
        </p:nvSpPr>
        <p:spPr>
          <a:xfrm>
            <a:off x="3941063" y="4654296"/>
            <a:ext cx="2862072" cy="201168"/>
          </a:xfrm>
          <a:prstGeom prst="rect">
            <a:avLst/>
          </a:prstGeom>
          <a:noFill/>
        </p:spPr>
        <p:txBody>
          <a:bodyPr wrap="square" lIns="0" tIns="0" rIns="0" bIns="0">
            <a:noAutofit/>
          </a:bodyPr>
          <a:lstStyle/>
          <a:p>
            <a:r>
              <a:rPr lang="es-VE" sz="1200" b="1" dirty="0">
                <a:solidFill>
                  <a:srgbClr val="FFFFFF"/>
                </a:solidFill>
                <a:latin typeface="Arial"/>
              </a:rPr>
              <a:t>FILOSOFÍA DE CONTROL</a:t>
            </a:r>
          </a:p>
        </p:txBody>
      </p:sp>
      <p:sp>
        <p:nvSpPr>
          <p:cNvPr id="139" name="TextBox 138"/>
          <p:cNvSpPr txBox="1"/>
          <p:nvPr/>
        </p:nvSpPr>
        <p:spPr>
          <a:xfrm>
            <a:off x="3950208" y="4937758"/>
            <a:ext cx="2852928" cy="3860801"/>
          </a:xfrm>
          <a:prstGeom prst="rect">
            <a:avLst/>
          </a:prstGeom>
          <a:noFill/>
        </p:spPr>
        <p:txBody>
          <a:bodyPr wrap="square" lIns="18288" tIns="18288" rIns="18288" bIns="18288">
            <a:noAutofit/>
          </a:bodyPr>
          <a:lstStyle/>
          <a:p>
            <a:pPr marL="177800" indent="-177800">
              <a:spcAft>
                <a:spcPts val="600"/>
              </a:spcAft>
              <a:buFont typeface="+mj-lt"/>
              <a:buAutoNum type="arabicPeriod"/>
            </a:pPr>
            <a:r>
              <a:rPr lang="es-VE" sz="1000" b="1" dirty="0">
                <a:solidFill>
                  <a:schemeClr val="tx2"/>
                </a:solidFill>
                <a:latin typeface="Arial"/>
              </a:rPr>
              <a:t>Objetivo</a:t>
            </a:r>
          </a:p>
          <a:p>
            <a:pPr marL="358775" indent="-179388" algn="just">
              <a:spcAft>
                <a:spcPts val="600"/>
              </a:spcAft>
              <a:buFont typeface="Wingdings" panose="05000000000000000000" pitchFamily="2" charset="2"/>
              <a:buChar char="q"/>
            </a:pPr>
            <a:r>
              <a:rPr lang="es-VE" sz="800" b="0" dirty="0">
                <a:solidFill>
                  <a:srgbClr val="000000"/>
                </a:solidFill>
                <a:latin typeface="Arial"/>
              </a:rPr>
              <a:t>Reducir la temperatura del vapor de escape hasta un valor cercano a 10 °C por encima de la temperatura de saturación a la presión de operación.</a:t>
            </a:r>
          </a:p>
          <a:p>
            <a:endParaRPr lang="es-VE" sz="675" b="0" dirty="0">
              <a:solidFill>
                <a:srgbClr val="000000"/>
              </a:solidFill>
              <a:latin typeface="Arial"/>
            </a:endParaRPr>
          </a:p>
          <a:p>
            <a:pPr marL="228600" indent="-228600">
              <a:spcAft>
                <a:spcPts val="600"/>
              </a:spcAft>
              <a:buFont typeface="+mj-lt"/>
              <a:buAutoNum type="arabicPeriod" startAt="2"/>
            </a:pPr>
            <a:r>
              <a:rPr lang="es-ES" sz="1000" b="1" dirty="0">
                <a:solidFill>
                  <a:schemeClr val="tx2"/>
                </a:solidFill>
                <a:latin typeface="Arial"/>
              </a:rPr>
              <a:t>Lógica</a:t>
            </a:r>
            <a:r>
              <a:rPr lang="es-VE" sz="1000" b="1" dirty="0">
                <a:solidFill>
                  <a:schemeClr val="tx2"/>
                </a:solidFill>
                <a:latin typeface="Arial"/>
              </a:rPr>
              <a:t> de control</a:t>
            </a:r>
          </a:p>
          <a:p>
            <a:pPr marL="360363" indent="-182563" algn="just">
              <a:spcAft>
                <a:spcPts val="600"/>
              </a:spcAft>
              <a:buFont typeface="Wingdings" panose="05000000000000000000" pitchFamily="2" charset="2"/>
              <a:buChar char="q"/>
            </a:pPr>
            <a:r>
              <a:rPr lang="es-VE" sz="800" b="0" dirty="0">
                <a:solidFill>
                  <a:srgbClr val="000000"/>
                </a:solidFill>
                <a:latin typeface="Arial"/>
              </a:rPr>
              <a:t>El FT-101 envía flujo masico de vapor al FIC-101</a:t>
            </a:r>
          </a:p>
          <a:p>
            <a:pPr marL="360363" indent="-182563" algn="just">
              <a:spcAft>
                <a:spcPts val="600"/>
              </a:spcAft>
              <a:buFont typeface="Wingdings" panose="05000000000000000000" pitchFamily="2" charset="2"/>
              <a:buChar char="q"/>
            </a:pPr>
            <a:r>
              <a:rPr lang="es-VE" sz="800" b="0" dirty="0">
                <a:solidFill>
                  <a:srgbClr val="000000"/>
                </a:solidFill>
                <a:latin typeface="Arial"/>
              </a:rPr>
              <a:t>TT-102 y PT-102 determinan la temperatura de saturación (Tsat = f(P)) y el sobrecalentamiento                </a:t>
            </a:r>
            <a:r>
              <a:rPr lang="es-VE" sz="800" b="0" dirty="0" err="1">
                <a:solidFill>
                  <a:srgbClr val="000000"/>
                </a:solidFill>
                <a:latin typeface="Arial"/>
              </a:rPr>
              <a:t>ΔTsb</a:t>
            </a:r>
            <a:r>
              <a:rPr lang="es-VE" sz="800" b="0" dirty="0">
                <a:solidFill>
                  <a:srgbClr val="000000"/>
                </a:solidFill>
                <a:latin typeface="Arial"/>
              </a:rPr>
              <a:t> = TT-102 – Tsat (PT-102)</a:t>
            </a:r>
          </a:p>
          <a:p>
            <a:pPr marL="360363" indent="-182563" algn="just">
              <a:spcAft>
                <a:spcPts val="600"/>
              </a:spcAft>
              <a:buFont typeface="Wingdings" panose="05000000000000000000" pitchFamily="2" charset="2"/>
              <a:buChar char="q"/>
            </a:pPr>
            <a:r>
              <a:rPr lang="es-VE" sz="800" b="0" dirty="0">
                <a:solidFill>
                  <a:srgbClr val="000000"/>
                </a:solidFill>
                <a:latin typeface="Arial"/>
              </a:rPr>
              <a:t>TIC-101 compara el TT-102 con el Set Point </a:t>
            </a:r>
            <a:r>
              <a:rPr lang="es-ES" sz="800" b="0" dirty="0">
                <a:solidFill>
                  <a:srgbClr val="000000"/>
                </a:solidFill>
                <a:latin typeface="Arial"/>
              </a:rPr>
              <a:t>dinámico </a:t>
            </a:r>
            <a:r>
              <a:rPr lang="es-ES" sz="800" b="0" dirty="0" err="1">
                <a:solidFill>
                  <a:srgbClr val="000000"/>
                </a:solidFill>
                <a:latin typeface="Arial"/>
              </a:rPr>
              <a:t>Tsp</a:t>
            </a:r>
            <a:r>
              <a:rPr lang="es-ES" sz="800" b="0" dirty="0">
                <a:solidFill>
                  <a:srgbClr val="000000"/>
                </a:solidFill>
                <a:latin typeface="Arial"/>
              </a:rPr>
              <a:t> = Tsat + 10 °C y ajusta el Set Point del FIC-201.</a:t>
            </a:r>
            <a:endParaRPr lang="es-VE" sz="800" b="0" dirty="0">
              <a:solidFill>
                <a:srgbClr val="000000"/>
              </a:solidFill>
              <a:latin typeface="Arial"/>
            </a:endParaRPr>
          </a:p>
          <a:p>
            <a:pPr marL="360363" indent="-182563" algn="just">
              <a:spcAft>
                <a:spcPts val="600"/>
              </a:spcAft>
              <a:buFont typeface="Wingdings" panose="05000000000000000000" pitchFamily="2" charset="2"/>
              <a:buChar char="q"/>
            </a:pPr>
            <a:r>
              <a:rPr lang="es-VE" sz="800" b="0" dirty="0">
                <a:solidFill>
                  <a:srgbClr val="000000"/>
                </a:solidFill>
                <a:latin typeface="Arial"/>
              </a:rPr>
              <a:t>El FIC-101 modula la CV-201</a:t>
            </a:r>
            <a:r>
              <a:rPr lang="es-VE" sz="800" dirty="0">
                <a:solidFill>
                  <a:srgbClr val="000000"/>
                </a:solidFill>
                <a:latin typeface="Arial"/>
              </a:rPr>
              <a:t> para mantener la temperatura de salida en el valor deseado.</a:t>
            </a:r>
            <a:endParaRPr lang="es-VE" sz="800" b="0" dirty="0">
              <a:solidFill>
                <a:srgbClr val="000000"/>
              </a:solidFill>
              <a:latin typeface="Arial"/>
            </a:endParaRPr>
          </a:p>
          <a:p>
            <a:pPr marL="360363" indent="-182563" algn="just">
              <a:spcAft>
                <a:spcPts val="600"/>
              </a:spcAft>
              <a:buFont typeface="Wingdings" panose="05000000000000000000" pitchFamily="2" charset="2"/>
              <a:buChar char="q"/>
            </a:pPr>
            <a:r>
              <a:rPr lang="es-VE" sz="800" b="0" dirty="0">
                <a:solidFill>
                  <a:srgbClr val="000000"/>
                </a:solidFill>
                <a:latin typeface="Arial"/>
              </a:rPr>
              <a:t>La válvula CV-201 debe fallar cerrada ante pérdida de señal o aire.</a:t>
            </a:r>
          </a:p>
          <a:p>
            <a:endParaRPr lang="es-VE" sz="675" b="0" dirty="0">
              <a:solidFill>
                <a:srgbClr val="000000"/>
              </a:solidFill>
              <a:latin typeface="Arial"/>
            </a:endParaRPr>
          </a:p>
          <a:p>
            <a:pPr marL="228600" indent="-228600">
              <a:spcAft>
                <a:spcPts val="600"/>
              </a:spcAft>
              <a:buFont typeface="+mj-lt"/>
              <a:buAutoNum type="arabicPeriod" startAt="3"/>
            </a:pPr>
            <a:r>
              <a:rPr lang="es-VE" sz="1000" b="1" dirty="0">
                <a:solidFill>
                  <a:schemeClr val="tx2"/>
                </a:solidFill>
                <a:latin typeface="Arial"/>
              </a:rPr>
              <a:t>Modos de operación</a:t>
            </a:r>
          </a:p>
          <a:p>
            <a:pPr marL="360363" indent="-182563">
              <a:spcAft>
                <a:spcPts val="600"/>
              </a:spcAft>
              <a:buFont typeface="Wingdings" panose="05000000000000000000" pitchFamily="2" charset="2"/>
              <a:buChar char="q"/>
            </a:pPr>
            <a:r>
              <a:rPr lang="es-VE" sz="800" b="0" dirty="0">
                <a:solidFill>
                  <a:srgbClr val="000000"/>
                </a:solidFill>
                <a:latin typeface="Arial"/>
              </a:rPr>
              <a:t>Automático: control de temperatura por TIC-101.</a:t>
            </a:r>
          </a:p>
          <a:p>
            <a:pPr marL="360363" indent="-182563">
              <a:spcAft>
                <a:spcPts val="600"/>
              </a:spcAft>
              <a:buFont typeface="Wingdings" panose="05000000000000000000" pitchFamily="2" charset="2"/>
              <a:buChar char="q"/>
            </a:pPr>
            <a:r>
              <a:rPr lang="es-VE" sz="800" b="0" dirty="0">
                <a:solidFill>
                  <a:srgbClr val="000000"/>
                </a:solidFill>
                <a:latin typeface="Arial"/>
              </a:rPr>
              <a:t>Manual: para pruebas, arranque o contingencias.</a:t>
            </a:r>
          </a:p>
          <a:p>
            <a:pPr marL="360363" indent="-182563">
              <a:spcAft>
                <a:spcPts val="600"/>
              </a:spcAft>
              <a:buFont typeface="Wingdings" panose="05000000000000000000" pitchFamily="2" charset="2"/>
              <a:buChar char="q"/>
            </a:pPr>
            <a:r>
              <a:rPr lang="es-VE" sz="800" b="0" dirty="0">
                <a:solidFill>
                  <a:srgbClr val="000000"/>
                </a:solidFill>
                <a:latin typeface="Arial"/>
              </a:rPr>
              <a:t>Paro: válvula cerrada, sin inyección de agua</a:t>
            </a:r>
            <a:r>
              <a:rPr lang="es-VE" sz="675" b="0" dirty="0">
                <a:solidFill>
                  <a:srgbClr val="000000"/>
                </a:solidFill>
                <a:latin typeface="Arial"/>
              </a:rPr>
              <a:t>.</a:t>
            </a:r>
          </a:p>
        </p:txBody>
      </p:sp>
      <p:sp>
        <p:nvSpPr>
          <p:cNvPr id="140" name="Rectangle 139"/>
          <p:cNvSpPr/>
          <p:nvPr/>
        </p:nvSpPr>
        <p:spPr>
          <a:xfrm>
            <a:off x="6967728" y="4626863"/>
            <a:ext cx="3246120" cy="4407409"/>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1" name="Rectangle 140"/>
          <p:cNvSpPr/>
          <p:nvPr/>
        </p:nvSpPr>
        <p:spPr>
          <a:xfrm>
            <a:off x="6967728" y="4626864"/>
            <a:ext cx="3246120" cy="256032"/>
          </a:xfrm>
          <a:prstGeom prst="rect">
            <a:avLst/>
          </a:prstGeom>
          <a:solidFill>
            <a:srgbClr val="004D78"/>
          </a:solidFill>
          <a:ln w="10160">
            <a:solidFill>
              <a:srgbClr val="004D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2" name="TextBox 141"/>
          <p:cNvSpPr txBox="1"/>
          <p:nvPr/>
        </p:nvSpPr>
        <p:spPr>
          <a:xfrm>
            <a:off x="7022592" y="4654296"/>
            <a:ext cx="3246120" cy="228600"/>
          </a:xfrm>
          <a:prstGeom prst="rect">
            <a:avLst/>
          </a:prstGeom>
          <a:noFill/>
        </p:spPr>
        <p:txBody>
          <a:bodyPr wrap="square" lIns="0" tIns="0" rIns="0" bIns="0">
            <a:noAutofit/>
          </a:bodyPr>
          <a:lstStyle/>
          <a:p>
            <a:r>
              <a:rPr lang="es-VE" sz="1200" b="1">
                <a:solidFill>
                  <a:srgbClr val="FFFFFF"/>
                </a:solidFill>
                <a:latin typeface="Arial"/>
              </a:rPr>
              <a:t>CONSIDERACIONES DISEÑO E INSTALAC.</a:t>
            </a:r>
          </a:p>
        </p:txBody>
      </p:sp>
      <p:sp>
        <p:nvSpPr>
          <p:cNvPr id="143" name="TextBox 142"/>
          <p:cNvSpPr txBox="1"/>
          <p:nvPr/>
        </p:nvSpPr>
        <p:spPr>
          <a:xfrm>
            <a:off x="7022306" y="4937759"/>
            <a:ext cx="3136678" cy="3602738"/>
          </a:xfrm>
          <a:prstGeom prst="rect">
            <a:avLst/>
          </a:prstGeom>
          <a:noFill/>
        </p:spPr>
        <p:txBody>
          <a:bodyPr wrap="square" lIns="18288" tIns="18288" rIns="18288" bIns="18288">
            <a:noAutofit/>
          </a:bodyPr>
          <a:lstStyle/>
          <a:p>
            <a:pPr marL="228600" indent="-228600">
              <a:spcAft>
                <a:spcPts val="600"/>
              </a:spcAft>
              <a:buFont typeface="+mj-lt"/>
              <a:buAutoNum type="arabicPeriod"/>
            </a:pPr>
            <a:r>
              <a:rPr lang="es-VE" sz="1000" b="1" dirty="0">
                <a:solidFill>
                  <a:schemeClr val="tx2"/>
                </a:solidFill>
                <a:latin typeface="Arial"/>
              </a:rPr>
              <a:t>Ubicación</a:t>
            </a:r>
          </a:p>
          <a:p>
            <a:pPr marL="360363" indent="-184150" algn="just">
              <a:spcAft>
                <a:spcPts val="600"/>
              </a:spcAft>
              <a:buFont typeface="Wingdings" panose="05000000000000000000" pitchFamily="2" charset="2"/>
              <a:buChar char="q"/>
            </a:pPr>
            <a:r>
              <a:rPr lang="es-VE" sz="800" b="0" dirty="0">
                <a:solidFill>
                  <a:srgbClr val="000000"/>
                </a:solidFill>
                <a:latin typeface="Arial"/>
              </a:rPr>
              <a:t>Instalar en tramos rectos de tubería, con suficiente longitud aguas arriba y aguas abajo (según fabricante, típicamente 10–20 diámetros aguas abajo).</a:t>
            </a:r>
          </a:p>
          <a:p>
            <a:pPr marL="360363" indent="-184150" algn="just">
              <a:spcAft>
                <a:spcPts val="600"/>
              </a:spcAft>
              <a:buFont typeface="Wingdings" panose="05000000000000000000" pitchFamily="2" charset="2"/>
              <a:buChar char="q"/>
            </a:pPr>
            <a:r>
              <a:rPr lang="es-VE" sz="800" b="0" dirty="0">
                <a:solidFill>
                  <a:srgbClr val="000000"/>
                </a:solidFill>
                <a:latin typeface="Arial"/>
              </a:rPr>
              <a:t>Evitar cercanía a codos, derivaciones o equipos que generen turbulencia.</a:t>
            </a:r>
          </a:p>
          <a:p>
            <a:endParaRPr lang="es-VE" sz="645" b="0" dirty="0">
              <a:solidFill>
                <a:srgbClr val="000000"/>
              </a:solidFill>
              <a:latin typeface="Arial"/>
            </a:endParaRPr>
          </a:p>
          <a:p>
            <a:pPr marL="228600" indent="-228600">
              <a:spcAft>
                <a:spcPts val="600"/>
              </a:spcAft>
              <a:buFont typeface="+mj-lt"/>
              <a:buAutoNum type="arabicPeriod" startAt="2"/>
            </a:pPr>
            <a:r>
              <a:rPr lang="es-VE" sz="1000" b="1" dirty="0">
                <a:solidFill>
                  <a:schemeClr val="tx2"/>
                </a:solidFill>
                <a:latin typeface="Arial"/>
              </a:rPr>
              <a:t>Condiciones de proceso</a:t>
            </a:r>
          </a:p>
          <a:p>
            <a:pPr marL="360363" indent="-184150" algn="just">
              <a:spcAft>
                <a:spcPts val="600"/>
              </a:spcAft>
              <a:buFont typeface="Wingdings" panose="05000000000000000000" pitchFamily="2" charset="2"/>
              <a:buChar char="q"/>
            </a:pPr>
            <a:r>
              <a:rPr lang="es-VE" sz="800" b="0" dirty="0">
                <a:solidFill>
                  <a:srgbClr val="000000"/>
                </a:solidFill>
                <a:latin typeface="Arial"/>
              </a:rPr>
              <a:t>Verificar rangos de presión, temperatura y caudales reales.</a:t>
            </a:r>
          </a:p>
          <a:p>
            <a:pPr marL="360363" indent="-184150" algn="just">
              <a:spcAft>
                <a:spcPts val="600"/>
              </a:spcAft>
              <a:buFont typeface="Wingdings" panose="05000000000000000000" pitchFamily="2" charset="2"/>
              <a:buChar char="q"/>
            </a:pPr>
            <a:r>
              <a:rPr lang="es-VE" sz="800" b="0" dirty="0">
                <a:solidFill>
                  <a:srgbClr val="000000"/>
                </a:solidFill>
                <a:latin typeface="Arial"/>
              </a:rPr>
              <a:t>Confirmar que la presión del agua de atemperación sea al menos 2 bar (≈ 30 psig) por encima de la presión del vapor de escape.</a:t>
            </a:r>
          </a:p>
          <a:p>
            <a:pPr marL="360363" indent="-184150" algn="just">
              <a:spcAft>
                <a:spcPts val="600"/>
              </a:spcAft>
              <a:buFont typeface="Wingdings" panose="05000000000000000000" pitchFamily="2" charset="2"/>
              <a:buChar char="q"/>
            </a:pPr>
            <a:r>
              <a:rPr lang="es-VE" sz="800" b="0" dirty="0">
                <a:solidFill>
                  <a:srgbClr val="000000"/>
                </a:solidFill>
                <a:latin typeface="Arial"/>
              </a:rPr>
              <a:t>Usar agua de buena calidad (condensado desaireado o agua desmineralizada, TDS &lt; 1 mg/kg).</a:t>
            </a:r>
          </a:p>
          <a:p>
            <a:pPr>
              <a:spcAft>
                <a:spcPts val="600"/>
              </a:spcAft>
            </a:pPr>
            <a:endParaRPr lang="es-VE" sz="645" b="0" dirty="0">
              <a:solidFill>
                <a:srgbClr val="000000"/>
              </a:solidFill>
              <a:latin typeface="Arial"/>
            </a:endParaRPr>
          </a:p>
          <a:p>
            <a:pPr marL="228600" indent="-228600">
              <a:spcAft>
                <a:spcPts val="600"/>
              </a:spcAft>
              <a:buFont typeface="+mj-lt"/>
              <a:buAutoNum type="arabicPeriod" startAt="3"/>
            </a:pPr>
            <a:r>
              <a:rPr lang="es-VE" sz="1000" b="1" dirty="0">
                <a:solidFill>
                  <a:schemeClr val="tx2"/>
                </a:solidFill>
                <a:latin typeface="Arial"/>
              </a:rPr>
              <a:t>Conexiones y materiales</a:t>
            </a:r>
          </a:p>
          <a:p>
            <a:pPr marL="360363" indent="-184150">
              <a:spcAft>
                <a:spcPts val="600"/>
              </a:spcAft>
              <a:buFont typeface="Wingdings" panose="05000000000000000000" pitchFamily="2" charset="2"/>
              <a:buChar char="q"/>
            </a:pPr>
            <a:r>
              <a:rPr lang="es-VE" sz="800" b="0" dirty="0">
                <a:solidFill>
                  <a:srgbClr val="000000"/>
                </a:solidFill>
                <a:latin typeface="Arial"/>
              </a:rPr>
              <a:t>Seguir especificación del fabricante (bridas clase 300#, etc.).</a:t>
            </a:r>
          </a:p>
          <a:p>
            <a:pPr marL="360363" indent="-184150">
              <a:spcAft>
                <a:spcPts val="600"/>
              </a:spcAft>
              <a:buFont typeface="Wingdings" panose="05000000000000000000" pitchFamily="2" charset="2"/>
              <a:buChar char="q"/>
            </a:pPr>
            <a:r>
              <a:rPr lang="es-VE" sz="800" b="0" dirty="0">
                <a:solidFill>
                  <a:srgbClr val="000000"/>
                </a:solidFill>
                <a:latin typeface="Arial"/>
              </a:rPr>
              <a:t>Soldar bridas tipo weld neck en la tubería principal.</a:t>
            </a:r>
          </a:p>
          <a:p>
            <a:pPr marL="360363" indent="-184150">
              <a:spcAft>
                <a:spcPts val="600"/>
              </a:spcAft>
              <a:buFont typeface="Wingdings" panose="05000000000000000000" pitchFamily="2" charset="2"/>
              <a:buChar char="q"/>
            </a:pPr>
            <a:r>
              <a:rPr lang="es-VE" sz="800" b="0" dirty="0">
                <a:solidFill>
                  <a:srgbClr val="000000"/>
                </a:solidFill>
                <a:latin typeface="Arial"/>
              </a:rPr>
              <a:t>Verificar alineación</a:t>
            </a:r>
            <a:r>
              <a:rPr lang="es-VE" sz="800" dirty="0">
                <a:solidFill>
                  <a:srgbClr val="000000"/>
                </a:solidFill>
                <a:latin typeface="Arial"/>
              </a:rPr>
              <a:t> y</a:t>
            </a:r>
            <a:r>
              <a:rPr lang="es-VE" sz="800" b="0" dirty="0">
                <a:solidFill>
                  <a:srgbClr val="000000"/>
                </a:solidFill>
                <a:latin typeface="Arial"/>
              </a:rPr>
              <a:t> soportes. </a:t>
            </a:r>
          </a:p>
          <a:p>
            <a:pPr marL="360363" indent="-184150">
              <a:spcAft>
                <a:spcPts val="600"/>
              </a:spcAft>
              <a:buFont typeface="Wingdings" panose="05000000000000000000" pitchFamily="2" charset="2"/>
              <a:buChar char="q"/>
            </a:pPr>
            <a:r>
              <a:rPr lang="es-VE" sz="800" b="0" dirty="0">
                <a:solidFill>
                  <a:srgbClr val="000000"/>
                </a:solidFill>
                <a:latin typeface="Arial"/>
              </a:rPr>
              <a:t>Instalar filtro tipo Y en la línea de agua.</a:t>
            </a:r>
          </a:p>
          <a:p>
            <a:pPr>
              <a:spcAft>
                <a:spcPts val="600"/>
              </a:spcAft>
            </a:pPr>
            <a:endParaRPr lang="es-VE" sz="645" b="0" dirty="0">
              <a:solidFill>
                <a:srgbClr val="000000"/>
              </a:solidFill>
              <a:latin typeface="Arial"/>
            </a:endParaRPr>
          </a:p>
        </p:txBody>
      </p:sp>
      <p:sp>
        <p:nvSpPr>
          <p:cNvPr id="144" name="Rectangle 143"/>
          <p:cNvSpPr/>
          <p:nvPr/>
        </p:nvSpPr>
        <p:spPr>
          <a:xfrm>
            <a:off x="10332720" y="4626863"/>
            <a:ext cx="3291840" cy="2225039"/>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5" name="Rectangle 144"/>
          <p:cNvSpPr/>
          <p:nvPr/>
        </p:nvSpPr>
        <p:spPr>
          <a:xfrm>
            <a:off x="10332720" y="4626864"/>
            <a:ext cx="3291840" cy="256032"/>
          </a:xfrm>
          <a:prstGeom prst="rect">
            <a:avLst/>
          </a:prstGeom>
          <a:solidFill>
            <a:srgbClr val="004D78"/>
          </a:solidFill>
          <a:ln w="10160">
            <a:solidFill>
              <a:srgbClr val="004D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2" name="Rectangle 151"/>
          <p:cNvSpPr/>
          <p:nvPr/>
        </p:nvSpPr>
        <p:spPr>
          <a:xfrm>
            <a:off x="10332720" y="6952486"/>
            <a:ext cx="3291840" cy="2081786"/>
          </a:xfrm>
          <a:prstGeom prst="rect">
            <a:avLst/>
          </a:prstGeom>
          <a:noFill/>
          <a:ln w="10160">
            <a:solidFill>
              <a:srgbClr val="2F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3" name="Rectangle 152"/>
          <p:cNvSpPr/>
          <p:nvPr/>
        </p:nvSpPr>
        <p:spPr>
          <a:xfrm>
            <a:off x="10332720" y="6952486"/>
            <a:ext cx="3291840" cy="256032"/>
          </a:xfrm>
          <a:prstGeom prst="rect">
            <a:avLst/>
          </a:prstGeom>
          <a:solidFill>
            <a:srgbClr val="004D78"/>
          </a:solidFill>
          <a:ln w="10160">
            <a:solidFill>
              <a:srgbClr val="004D7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4" name="TextBox 153"/>
          <p:cNvSpPr txBox="1"/>
          <p:nvPr/>
        </p:nvSpPr>
        <p:spPr>
          <a:xfrm>
            <a:off x="10387584" y="6979918"/>
            <a:ext cx="3182112" cy="201168"/>
          </a:xfrm>
          <a:prstGeom prst="rect">
            <a:avLst/>
          </a:prstGeom>
          <a:noFill/>
        </p:spPr>
        <p:txBody>
          <a:bodyPr wrap="square" lIns="0" tIns="0" rIns="0" bIns="0">
            <a:noAutofit/>
          </a:bodyPr>
          <a:lstStyle/>
          <a:p>
            <a:r>
              <a:rPr lang="es-VE" sz="1000" b="1">
                <a:solidFill>
                  <a:srgbClr val="FFFFFF"/>
                </a:solidFill>
                <a:latin typeface="Arial"/>
              </a:rPr>
              <a:t>¿ES NECESARIO LINING DE ACERO INOXIDABLE?</a:t>
            </a:r>
          </a:p>
        </p:txBody>
      </p:sp>
      <p:sp>
        <p:nvSpPr>
          <p:cNvPr id="155" name="TextBox 154"/>
          <p:cNvSpPr txBox="1"/>
          <p:nvPr/>
        </p:nvSpPr>
        <p:spPr>
          <a:xfrm>
            <a:off x="10396728" y="7263382"/>
            <a:ext cx="3172968" cy="1770890"/>
          </a:xfrm>
          <a:prstGeom prst="rect">
            <a:avLst/>
          </a:prstGeom>
          <a:noFill/>
        </p:spPr>
        <p:txBody>
          <a:bodyPr wrap="square" lIns="18288" tIns="18288" rIns="18288" bIns="18288">
            <a:noAutofit/>
          </a:bodyPr>
          <a:lstStyle/>
          <a:p>
            <a:pPr marL="171450" indent="-171450" algn="just">
              <a:spcAft>
                <a:spcPts val="600"/>
              </a:spcAft>
              <a:buFont typeface="Wingdings" panose="05000000000000000000" pitchFamily="2" charset="2"/>
              <a:buChar char="q"/>
            </a:pPr>
            <a:r>
              <a:rPr lang="es-VE" sz="800" b="0" dirty="0">
                <a:solidFill>
                  <a:srgbClr val="000000"/>
                </a:solidFill>
                <a:latin typeface="Arial"/>
              </a:rPr>
              <a:t>Si existe la posibilidad de que el agua de atemperación no se evapore completamente dentro del atemperador, se recomienda instalar un revestimiento (lining) de acero inoxidable aguas abajo en la línea, para evitar fatiga térmica por choque de agua fría sobre tubería caliente.</a:t>
            </a:r>
          </a:p>
          <a:p>
            <a:pPr marL="171450" indent="-171450" algn="just">
              <a:spcAft>
                <a:spcPts val="600"/>
              </a:spcAft>
              <a:buFont typeface="Wingdings" panose="05000000000000000000" pitchFamily="2" charset="2"/>
              <a:buChar char="q"/>
            </a:pPr>
            <a:r>
              <a:rPr lang="es-VE" sz="800" b="0" dirty="0">
                <a:solidFill>
                  <a:srgbClr val="000000"/>
                </a:solidFill>
                <a:latin typeface="Arial"/>
              </a:rPr>
              <a:t>El lining se aplica en el tramo post-inyección (típicamente 10–20 D), no necesariamente en toda la línea.</a:t>
            </a:r>
          </a:p>
          <a:p>
            <a:pPr marL="171450" indent="-171450" algn="just">
              <a:spcAft>
                <a:spcPts val="600"/>
              </a:spcAft>
              <a:buFont typeface="Wingdings" panose="05000000000000000000" pitchFamily="2" charset="2"/>
              <a:buChar char="q"/>
            </a:pPr>
            <a:r>
              <a:rPr lang="es-VE" sz="800" b="0" dirty="0">
                <a:solidFill>
                  <a:srgbClr val="000000"/>
                </a:solidFill>
                <a:latin typeface="Arial"/>
              </a:rPr>
              <a:t>Si se garantiza una atomización adecuada y evaporación total, podría no ser necesario, pero es una medida recomendada en sistemas industriales, especialmente en arranques, turn down y condiciones variables.</a:t>
            </a:r>
          </a:p>
          <a:p>
            <a:pPr marL="171450" indent="-171450" algn="just">
              <a:spcAft>
                <a:spcPts val="600"/>
              </a:spcAft>
              <a:buFont typeface="Wingdings" panose="05000000000000000000" pitchFamily="2" charset="2"/>
              <a:buChar char="q"/>
            </a:pPr>
            <a:r>
              <a:rPr lang="es-VE" sz="800" b="0" dirty="0">
                <a:solidFill>
                  <a:srgbClr val="000000"/>
                </a:solidFill>
                <a:latin typeface="Arial"/>
              </a:rPr>
              <a:t>Material típico: acero inoxidable 304/316 o cladding interno.</a:t>
            </a:r>
          </a:p>
        </p:txBody>
      </p:sp>
      <p:cxnSp>
        <p:nvCxnSpPr>
          <p:cNvPr id="159" name="Connector 66">
            <a:extLst>
              <a:ext uri="{FF2B5EF4-FFF2-40B4-BE49-F238E27FC236}">
                <a16:creationId xmlns:a16="http://schemas.microsoft.com/office/drawing/2014/main" id="{955C7359-20CB-459D-AF6E-CAF23A1420A4}"/>
              </a:ext>
            </a:extLst>
          </p:cNvPr>
          <p:cNvCxnSpPr>
            <a:cxnSpLocks/>
          </p:cNvCxnSpPr>
          <p:nvPr/>
        </p:nvCxnSpPr>
        <p:spPr>
          <a:xfrm flipV="1">
            <a:off x="1752600" y="3984167"/>
            <a:ext cx="348615" cy="1"/>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grpSp>
        <p:nvGrpSpPr>
          <p:cNvPr id="175" name="Grupo 174">
            <a:extLst>
              <a:ext uri="{FF2B5EF4-FFF2-40B4-BE49-F238E27FC236}">
                <a16:creationId xmlns:a16="http://schemas.microsoft.com/office/drawing/2014/main" id="{3FCC9C6C-3EF5-484C-93D4-D8DEED4876E9}"/>
              </a:ext>
            </a:extLst>
          </p:cNvPr>
          <p:cNvGrpSpPr/>
          <p:nvPr/>
        </p:nvGrpSpPr>
        <p:grpSpPr>
          <a:xfrm>
            <a:off x="3956812" y="3801288"/>
            <a:ext cx="384048" cy="384048"/>
            <a:chOff x="3956812" y="3264408"/>
            <a:chExt cx="384048" cy="384048"/>
          </a:xfrm>
        </p:grpSpPr>
        <p:sp>
          <p:nvSpPr>
            <p:cNvPr id="84" name="Diamond 83"/>
            <p:cNvSpPr/>
            <p:nvPr/>
          </p:nvSpPr>
          <p:spPr>
            <a:xfrm>
              <a:off x="3956812" y="3264408"/>
              <a:ext cx="384048" cy="384048"/>
            </a:xfrm>
            <a:prstGeom prst="diamond">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4" name="Conector recto 173">
              <a:extLst>
                <a:ext uri="{FF2B5EF4-FFF2-40B4-BE49-F238E27FC236}">
                  <a16:creationId xmlns:a16="http://schemas.microsoft.com/office/drawing/2014/main" id="{9BBEE766-C1FC-4B7A-A29F-98A2223FCF79}"/>
                </a:ext>
              </a:extLst>
            </p:cNvPr>
            <p:cNvCxnSpPr>
              <a:stCxn id="84" idx="0"/>
              <a:endCxn id="84" idx="2"/>
            </p:cNvCxnSpPr>
            <p:nvPr/>
          </p:nvCxnSpPr>
          <p:spPr>
            <a:xfrm>
              <a:off x="4148836" y="3264408"/>
              <a:ext cx="0" cy="384048"/>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grpSp>
      <p:cxnSp>
        <p:nvCxnSpPr>
          <p:cNvPr id="181" name="Connector 70">
            <a:extLst>
              <a:ext uri="{FF2B5EF4-FFF2-40B4-BE49-F238E27FC236}">
                <a16:creationId xmlns:a16="http://schemas.microsoft.com/office/drawing/2014/main" id="{A7040E5A-9876-4030-B371-A82FAA1D1DE7}"/>
              </a:ext>
            </a:extLst>
          </p:cNvPr>
          <p:cNvCxnSpPr>
            <a:cxnSpLocks/>
            <a:endCxn id="87" idx="3"/>
          </p:cNvCxnSpPr>
          <p:nvPr/>
        </p:nvCxnSpPr>
        <p:spPr>
          <a:xfrm>
            <a:off x="4349242" y="3988740"/>
            <a:ext cx="715010" cy="4572"/>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grpSp>
        <p:nvGrpSpPr>
          <p:cNvPr id="187" name="Grupo 186">
            <a:extLst>
              <a:ext uri="{FF2B5EF4-FFF2-40B4-BE49-F238E27FC236}">
                <a16:creationId xmlns:a16="http://schemas.microsoft.com/office/drawing/2014/main" id="{11733893-BDBE-4ED2-8F5B-249D6B49E4DC}"/>
              </a:ext>
            </a:extLst>
          </p:cNvPr>
          <p:cNvGrpSpPr/>
          <p:nvPr/>
        </p:nvGrpSpPr>
        <p:grpSpPr>
          <a:xfrm>
            <a:off x="5064251" y="3115488"/>
            <a:ext cx="441453" cy="987552"/>
            <a:chOff x="5064251" y="2578608"/>
            <a:chExt cx="441453" cy="987552"/>
          </a:xfrm>
        </p:grpSpPr>
        <p:sp>
          <p:nvSpPr>
            <p:cNvPr id="87" name="Isosceles Triangle 86"/>
            <p:cNvSpPr/>
            <p:nvPr/>
          </p:nvSpPr>
          <p:spPr>
            <a:xfrm rot="5400000">
              <a:off x="5064252" y="3346704"/>
              <a:ext cx="219456" cy="219456"/>
            </a:xfrm>
            <a:prstGeom prst="triangl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Isosceles Triangle 87"/>
            <p:cNvSpPr/>
            <p:nvPr/>
          </p:nvSpPr>
          <p:spPr>
            <a:xfrm rot="16200000">
              <a:off x="5286248" y="3346704"/>
              <a:ext cx="219456" cy="219456"/>
            </a:xfrm>
            <a:prstGeom prst="triangl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9" name="Connector 88"/>
            <p:cNvCxnSpPr>
              <a:cxnSpLocks/>
              <a:stCxn id="88" idx="0"/>
              <a:endCxn id="90" idx="2"/>
            </p:cNvCxnSpPr>
            <p:nvPr/>
          </p:nvCxnSpPr>
          <p:spPr>
            <a:xfrm flipH="1" flipV="1">
              <a:off x="5285232" y="3255264"/>
              <a:ext cx="1016" cy="201168"/>
            </a:xfrm>
            <a:prstGeom prst="line">
              <a:avLst/>
            </a:prstGeom>
            <a:ln w="10160">
              <a:solidFill>
                <a:srgbClr val="000000"/>
              </a:solidFill>
            </a:ln>
          </p:spPr>
          <p:style>
            <a:lnRef idx="2">
              <a:schemeClr val="accent1"/>
            </a:lnRef>
            <a:fillRef idx="0">
              <a:schemeClr val="accent1"/>
            </a:fillRef>
            <a:effectRef idx="1">
              <a:schemeClr val="accent1"/>
            </a:effectRef>
            <a:fontRef idx="minor">
              <a:schemeClr val="tx1"/>
            </a:fontRef>
          </p:style>
        </p:cxnSp>
        <p:sp>
          <p:nvSpPr>
            <p:cNvPr id="90" name="Rectangle 89"/>
            <p:cNvSpPr/>
            <p:nvPr/>
          </p:nvSpPr>
          <p:spPr>
            <a:xfrm>
              <a:off x="5175504" y="2706624"/>
              <a:ext cx="219456" cy="54864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Oval 90"/>
            <p:cNvSpPr/>
            <p:nvPr/>
          </p:nvSpPr>
          <p:spPr>
            <a:xfrm>
              <a:off x="5064251" y="2578608"/>
              <a:ext cx="437389" cy="128016"/>
            </a:xfrm>
            <a:prstGeom prst="ellipse">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84" name="Conector recto 183">
              <a:extLst>
                <a:ext uri="{FF2B5EF4-FFF2-40B4-BE49-F238E27FC236}">
                  <a16:creationId xmlns:a16="http://schemas.microsoft.com/office/drawing/2014/main" id="{8CDE9C6C-4F0F-40F5-9D0E-E93A9587CD1A}"/>
                </a:ext>
              </a:extLst>
            </p:cNvPr>
            <p:cNvCxnSpPr>
              <a:stCxn id="91" idx="2"/>
              <a:endCxn id="91" idx="6"/>
            </p:cNvCxnSpPr>
            <p:nvPr/>
          </p:nvCxnSpPr>
          <p:spPr>
            <a:xfrm>
              <a:off x="5064251" y="2642616"/>
              <a:ext cx="43738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86" name="Rectángulo 185">
              <a:extLst>
                <a:ext uri="{FF2B5EF4-FFF2-40B4-BE49-F238E27FC236}">
                  <a16:creationId xmlns:a16="http://schemas.microsoft.com/office/drawing/2014/main" id="{01711B58-A0A3-4F0C-937F-E496EC44D9ED}"/>
                </a:ext>
              </a:extLst>
            </p:cNvPr>
            <p:cNvSpPr/>
            <p:nvPr/>
          </p:nvSpPr>
          <p:spPr>
            <a:xfrm>
              <a:off x="5249291" y="2944367"/>
              <a:ext cx="63754" cy="31089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grpSp>
      <p:cxnSp>
        <p:nvCxnSpPr>
          <p:cNvPr id="188" name="Connector 70">
            <a:extLst>
              <a:ext uri="{FF2B5EF4-FFF2-40B4-BE49-F238E27FC236}">
                <a16:creationId xmlns:a16="http://schemas.microsoft.com/office/drawing/2014/main" id="{9FC631A0-19DC-43A4-8BC3-88161412D3E5}"/>
              </a:ext>
            </a:extLst>
          </p:cNvPr>
          <p:cNvCxnSpPr>
            <a:cxnSpLocks/>
          </p:cNvCxnSpPr>
          <p:nvPr/>
        </p:nvCxnSpPr>
        <p:spPr>
          <a:xfrm>
            <a:off x="5499588" y="3984168"/>
            <a:ext cx="997478" cy="4572"/>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191" name="Conector: angular 190">
            <a:extLst>
              <a:ext uri="{FF2B5EF4-FFF2-40B4-BE49-F238E27FC236}">
                <a16:creationId xmlns:a16="http://schemas.microsoft.com/office/drawing/2014/main" id="{52C17F5A-EFDE-4AFF-AE34-250644507618}"/>
              </a:ext>
            </a:extLst>
          </p:cNvPr>
          <p:cNvCxnSpPr>
            <a:cxnSpLocks/>
            <a:stCxn id="236" idx="2"/>
            <a:endCxn id="65" idx="0"/>
          </p:cNvCxnSpPr>
          <p:nvPr/>
        </p:nvCxnSpPr>
        <p:spPr>
          <a:xfrm rot="5400000">
            <a:off x="4979284" y="1684589"/>
            <a:ext cx="1030981" cy="431784"/>
          </a:xfrm>
          <a:prstGeom prst="bentConnector3">
            <a:avLst>
              <a:gd name="adj1" fmla="val 50000"/>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03" name="Conector: angular 202">
            <a:extLst>
              <a:ext uri="{FF2B5EF4-FFF2-40B4-BE49-F238E27FC236}">
                <a16:creationId xmlns:a16="http://schemas.microsoft.com/office/drawing/2014/main" id="{A9A905FD-0A3B-4016-B387-5C217BB2D37F}"/>
              </a:ext>
            </a:extLst>
          </p:cNvPr>
          <p:cNvCxnSpPr>
            <a:cxnSpLocks/>
            <a:stCxn id="58" idx="0"/>
            <a:endCxn id="255" idx="3"/>
          </p:cNvCxnSpPr>
          <p:nvPr/>
        </p:nvCxnSpPr>
        <p:spPr>
          <a:xfrm rot="16200000" flipV="1">
            <a:off x="7983972" y="114467"/>
            <a:ext cx="236750" cy="2357627"/>
          </a:xfrm>
          <a:prstGeom prst="bentConnector2">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09" name="Conector: angular 208">
            <a:extLst>
              <a:ext uri="{FF2B5EF4-FFF2-40B4-BE49-F238E27FC236}">
                <a16:creationId xmlns:a16="http://schemas.microsoft.com/office/drawing/2014/main" id="{57E2E9ED-C75B-4F22-ADDC-17E4EA3F3032}"/>
              </a:ext>
            </a:extLst>
          </p:cNvPr>
          <p:cNvCxnSpPr>
            <a:cxnSpLocks/>
            <a:stCxn id="60" idx="0"/>
          </p:cNvCxnSpPr>
          <p:nvPr/>
        </p:nvCxnSpPr>
        <p:spPr>
          <a:xfrm rot="16200000" flipV="1">
            <a:off x="8491889" y="-520616"/>
            <a:ext cx="369507" cy="3495037"/>
          </a:xfrm>
          <a:prstGeom prst="bentConnector2">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24" name="TextBox 141">
            <a:extLst>
              <a:ext uri="{FF2B5EF4-FFF2-40B4-BE49-F238E27FC236}">
                <a16:creationId xmlns:a16="http://schemas.microsoft.com/office/drawing/2014/main" id="{C8329972-CDF5-4B45-93BB-CB0DE907D0FD}"/>
              </a:ext>
            </a:extLst>
          </p:cNvPr>
          <p:cNvSpPr txBox="1"/>
          <p:nvPr/>
        </p:nvSpPr>
        <p:spPr>
          <a:xfrm>
            <a:off x="10378440" y="4654296"/>
            <a:ext cx="3246120" cy="228600"/>
          </a:xfrm>
          <a:prstGeom prst="rect">
            <a:avLst/>
          </a:prstGeom>
          <a:noFill/>
        </p:spPr>
        <p:txBody>
          <a:bodyPr wrap="square" lIns="0" tIns="0" rIns="0" bIns="0">
            <a:noAutofit/>
          </a:bodyPr>
          <a:lstStyle/>
          <a:p>
            <a:r>
              <a:rPr lang="es-VE" sz="1200" b="1">
                <a:solidFill>
                  <a:srgbClr val="FFFFFF"/>
                </a:solidFill>
                <a:latin typeface="Arial"/>
              </a:rPr>
              <a:t>CONSIDERACIONES DISEÑO E INSTALAC.</a:t>
            </a:r>
          </a:p>
        </p:txBody>
      </p:sp>
      <p:sp>
        <p:nvSpPr>
          <p:cNvPr id="227" name="TextBox 142">
            <a:extLst>
              <a:ext uri="{FF2B5EF4-FFF2-40B4-BE49-F238E27FC236}">
                <a16:creationId xmlns:a16="http://schemas.microsoft.com/office/drawing/2014/main" id="{289A04E9-FE41-4B01-842B-8013BCB082BF}"/>
              </a:ext>
            </a:extLst>
          </p:cNvPr>
          <p:cNvSpPr txBox="1"/>
          <p:nvPr/>
        </p:nvSpPr>
        <p:spPr>
          <a:xfrm>
            <a:off x="10378440" y="4745735"/>
            <a:ext cx="3191256" cy="2033017"/>
          </a:xfrm>
          <a:prstGeom prst="rect">
            <a:avLst/>
          </a:prstGeom>
          <a:noFill/>
        </p:spPr>
        <p:txBody>
          <a:bodyPr wrap="square" lIns="18288" tIns="18288" rIns="18288" bIns="18288">
            <a:noAutofit/>
          </a:bodyPr>
          <a:lstStyle/>
          <a:p>
            <a:pPr>
              <a:spcAft>
                <a:spcPts val="600"/>
              </a:spcAft>
            </a:pPr>
            <a:endParaRPr lang="es-VE" sz="645" b="0" dirty="0">
              <a:solidFill>
                <a:srgbClr val="000000"/>
              </a:solidFill>
              <a:latin typeface="Arial"/>
            </a:endParaRPr>
          </a:p>
          <a:p>
            <a:pPr marL="228600" indent="-228600">
              <a:spcAft>
                <a:spcPts val="600"/>
              </a:spcAft>
              <a:buFont typeface="+mj-lt"/>
              <a:buAutoNum type="arabicPeriod" startAt="4"/>
            </a:pPr>
            <a:r>
              <a:rPr lang="es-VE" sz="1000" b="1" dirty="0">
                <a:solidFill>
                  <a:schemeClr val="tx2"/>
                </a:solidFill>
                <a:latin typeface="Arial"/>
              </a:rPr>
              <a:t>Medición</a:t>
            </a:r>
          </a:p>
          <a:p>
            <a:pPr marL="360363" indent="-184150" algn="just">
              <a:spcAft>
                <a:spcPts val="600"/>
              </a:spcAft>
              <a:buFont typeface="Wingdings" panose="05000000000000000000" pitchFamily="2" charset="2"/>
              <a:buChar char="q"/>
            </a:pPr>
            <a:r>
              <a:rPr lang="es-VE" sz="800" b="0" dirty="0">
                <a:solidFill>
                  <a:srgbClr val="000000"/>
                </a:solidFill>
                <a:latin typeface="Arial"/>
              </a:rPr>
              <a:t>Instalar tomas de temperatura y presión aguas abajo y adecuadamente alejadas del punto de inyección.</a:t>
            </a:r>
          </a:p>
          <a:p>
            <a:pPr marL="360363" indent="-184150" algn="just">
              <a:spcAft>
                <a:spcPts val="600"/>
              </a:spcAft>
              <a:buFont typeface="Wingdings" panose="05000000000000000000" pitchFamily="2" charset="2"/>
              <a:buChar char="q"/>
            </a:pPr>
            <a:r>
              <a:rPr lang="es-VE" sz="800" b="0" dirty="0">
                <a:solidFill>
                  <a:srgbClr val="000000"/>
                </a:solidFill>
                <a:latin typeface="Arial"/>
              </a:rPr>
              <a:t>Seguir recomendaciones del fabricante para ubicación de sensores.</a:t>
            </a:r>
          </a:p>
          <a:p>
            <a:pPr marL="360363" indent="-184150" algn="just">
              <a:spcAft>
                <a:spcPts val="600"/>
              </a:spcAft>
              <a:buFont typeface="Wingdings" panose="05000000000000000000" pitchFamily="2" charset="2"/>
              <a:buChar char="q"/>
            </a:pPr>
            <a:r>
              <a:rPr lang="es-VE" sz="800" b="0" dirty="0">
                <a:solidFill>
                  <a:srgbClr val="000000"/>
                </a:solidFill>
                <a:latin typeface="Arial"/>
              </a:rPr>
              <a:t>Integrar al sistema de control de planta (DCS/PLC).</a:t>
            </a:r>
          </a:p>
          <a:p>
            <a:pPr marL="176213" algn="just">
              <a:spcAft>
                <a:spcPts val="600"/>
              </a:spcAft>
            </a:pPr>
            <a:endParaRPr lang="es-VE" sz="800" b="0" dirty="0">
              <a:solidFill>
                <a:srgbClr val="000000"/>
              </a:solidFill>
              <a:latin typeface="Arial"/>
            </a:endParaRPr>
          </a:p>
          <a:p>
            <a:pPr marL="228600" indent="-228600">
              <a:spcAft>
                <a:spcPts val="600"/>
              </a:spcAft>
              <a:buFont typeface="+mj-lt"/>
              <a:buAutoNum type="arabicPeriod" startAt="5"/>
            </a:pPr>
            <a:r>
              <a:rPr lang="es-VE" sz="1000" b="1" dirty="0">
                <a:solidFill>
                  <a:schemeClr val="tx2"/>
                </a:solidFill>
                <a:latin typeface="Arial"/>
              </a:rPr>
              <a:t>Protección</a:t>
            </a:r>
          </a:p>
          <a:p>
            <a:pPr marL="360363" indent="-184150" algn="just">
              <a:spcAft>
                <a:spcPts val="600"/>
              </a:spcAft>
              <a:buFont typeface="Wingdings" panose="05000000000000000000" pitchFamily="2" charset="2"/>
              <a:buChar char="q"/>
            </a:pPr>
            <a:r>
              <a:rPr lang="es-VE" sz="800" b="0" dirty="0">
                <a:solidFill>
                  <a:srgbClr val="000000"/>
                </a:solidFill>
                <a:latin typeface="Arial"/>
              </a:rPr>
              <a:t>Prever drenajes y puntos de purga.</a:t>
            </a:r>
          </a:p>
          <a:p>
            <a:pPr marL="360363" indent="-184150" algn="just">
              <a:spcAft>
                <a:spcPts val="600"/>
              </a:spcAft>
              <a:buFont typeface="Wingdings" panose="05000000000000000000" pitchFamily="2" charset="2"/>
              <a:buChar char="q"/>
            </a:pPr>
            <a:r>
              <a:rPr lang="es-VE" sz="800" b="0" dirty="0">
                <a:solidFill>
                  <a:srgbClr val="000000"/>
                </a:solidFill>
                <a:latin typeface="Arial"/>
              </a:rPr>
              <a:t>Considerar aislamiento térmico.</a:t>
            </a:r>
          </a:p>
        </p:txBody>
      </p:sp>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3"/>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4"/>
          <a:stretch>
            <a:fillRect/>
          </a:stretch>
        </p:blipFill>
        <p:spPr>
          <a:xfrm>
            <a:off x="12001500" y="140206"/>
            <a:ext cx="1713547" cy="578798"/>
          </a:xfrm>
          <a:prstGeom prst="rect">
            <a:avLst/>
          </a:prstGeom>
        </p:spPr>
      </p:pic>
      <p:grpSp>
        <p:nvGrpSpPr>
          <p:cNvPr id="251" name="Grupo 250">
            <a:extLst>
              <a:ext uri="{FF2B5EF4-FFF2-40B4-BE49-F238E27FC236}">
                <a16:creationId xmlns:a16="http://schemas.microsoft.com/office/drawing/2014/main" id="{BFFAEE7E-E76F-420A-98C1-B2254F3B7BE9}"/>
              </a:ext>
            </a:extLst>
          </p:cNvPr>
          <p:cNvGrpSpPr/>
          <p:nvPr/>
        </p:nvGrpSpPr>
        <p:grpSpPr>
          <a:xfrm>
            <a:off x="422910" y="8040361"/>
            <a:ext cx="510465" cy="78664"/>
            <a:chOff x="422910" y="7985497"/>
            <a:chExt cx="510465" cy="78664"/>
          </a:xfrm>
        </p:grpSpPr>
        <p:grpSp>
          <p:nvGrpSpPr>
            <p:cNvPr id="245" name="Grupo 244">
              <a:extLst>
                <a:ext uri="{FF2B5EF4-FFF2-40B4-BE49-F238E27FC236}">
                  <a16:creationId xmlns:a16="http://schemas.microsoft.com/office/drawing/2014/main" id="{C46D3D1A-3577-47C3-B7CA-8D849597B3C2}"/>
                </a:ext>
              </a:extLst>
            </p:cNvPr>
            <p:cNvGrpSpPr/>
            <p:nvPr/>
          </p:nvGrpSpPr>
          <p:grpSpPr>
            <a:xfrm>
              <a:off x="539637" y="7985497"/>
              <a:ext cx="88937" cy="71205"/>
              <a:chOff x="581956" y="7985497"/>
              <a:chExt cx="88937" cy="71205"/>
            </a:xfrm>
          </p:grpSpPr>
          <p:cxnSp>
            <p:nvCxnSpPr>
              <p:cNvPr id="14" name="Connector 13"/>
              <p:cNvCxnSpPr>
                <a:cxnSpLocks/>
              </p:cNvCxnSpPr>
              <p:nvPr/>
            </p:nvCxnSpPr>
            <p:spPr>
              <a:xfrm flipH="1">
                <a:off x="581956" y="7985497"/>
                <a:ext cx="58124" cy="66111"/>
              </a:xfrm>
              <a:prstGeom prst="line">
                <a:avLst/>
              </a:prstGeom>
              <a:ln w="952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a:cxnSpLocks/>
              </p:cNvCxnSpPr>
              <p:nvPr/>
            </p:nvCxnSpPr>
            <p:spPr>
              <a:xfrm flipH="1">
                <a:off x="614859" y="7985497"/>
                <a:ext cx="56034" cy="71205"/>
              </a:xfrm>
              <a:prstGeom prst="line">
                <a:avLst/>
              </a:prstGeom>
              <a:ln w="9525">
                <a:solidFill>
                  <a:srgbClr val="000000"/>
                </a:solidFill>
              </a:ln>
            </p:spPr>
            <p:style>
              <a:lnRef idx="2">
                <a:schemeClr val="accent1"/>
              </a:lnRef>
              <a:fillRef idx="0">
                <a:schemeClr val="accent1"/>
              </a:fillRef>
              <a:effectRef idx="1">
                <a:schemeClr val="accent1"/>
              </a:effectRef>
              <a:fontRef idx="minor">
                <a:schemeClr val="tx1"/>
              </a:fontRef>
            </p:style>
          </p:cxnSp>
        </p:grpSp>
        <p:cxnSp>
          <p:nvCxnSpPr>
            <p:cNvPr id="120" name="Connector 119"/>
            <p:cNvCxnSpPr>
              <a:cxnSpLocks/>
            </p:cNvCxnSpPr>
            <p:nvPr/>
          </p:nvCxnSpPr>
          <p:spPr>
            <a:xfrm>
              <a:off x="422910" y="8015988"/>
              <a:ext cx="137085" cy="0"/>
            </a:xfrm>
            <a:prstGeom prst="line">
              <a:avLst/>
            </a:prstGeom>
            <a:ln w="9525">
              <a:solidFill>
                <a:srgbClr val="000000"/>
              </a:solidFill>
              <a:prstDash val="solid"/>
            </a:ln>
          </p:spPr>
          <p:style>
            <a:lnRef idx="2">
              <a:schemeClr val="accent1"/>
            </a:lnRef>
            <a:fillRef idx="0">
              <a:schemeClr val="accent1"/>
            </a:fillRef>
            <a:effectRef idx="1">
              <a:schemeClr val="accent1"/>
            </a:effectRef>
            <a:fontRef idx="minor">
              <a:schemeClr val="tx1"/>
            </a:fontRef>
          </p:style>
        </p:cxnSp>
        <p:grpSp>
          <p:nvGrpSpPr>
            <p:cNvPr id="246" name="Grupo 245">
              <a:extLst>
                <a:ext uri="{FF2B5EF4-FFF2-40B4-BE49-F238E27FC236}">
                  <a16:creationId xmlns:a16="http://schemas.microsoft.com/office/drawing/2014/main" id="{42CC7639-9076-40E7-A29F-727559618A5F}"/>
                </a:ext>
              </a:extLst>
            </p:cNvPr>
            <p:cNvGrpSpPr/>
            <p:nvPr/>
          </p:nvGrpSpPr>
          <p:grpSpPr>
            <a:xfrm>
              <a:off x="721567" y="7992956"/>
              <a:ext cx="88937" cy="71205"/>
              <a:chOff x="581956" y="7985497"/>
              <a:chExt cx="88937" cy="71205"/>
            </a:xfrm>
          </p:grpSpPr>
          <p:cxnSp>
            <p:nvCxnSpPr>
              <p:cNvPr id="247" name="Connector 13">
                <a:extLst>
                  <a:ext uri="{FF2B5EF4-FFF2-40B4-BE49-F238E27FC236}">
                    <a16:creationId xmlns:a16="http://schemas.microsoft.com/office/drawing/2014/main" id="{8915F4F6-D458-491D-97EE-637B8BB9A7C8}"/>
                  </a:ext>
                </a:extLst>
              </p:cNvPr>
              <p:cNvCxnSpPr>
                <a:cxnSpLocks/>
              </p:cNvCxnSpPr>
              <p:nvPr/>
            </p:nvCxnSpPr>
            <p:spPr>
              <a:xfrm flipH="1">
                <a:off x="581956" y="7985497"/>
                <a:ext cx="58124" cy="66111"/>
              </a:xfrm>
              <a:prstGeom prst="line">
                <a:avLst/>
              </a:prstGeom>
              <a:ln w="9525">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48" name="Connector 14">
                <a:extLst>
                  <a:ext uri="{FF2B5EF4-FFF2-40B4-BE49-F238E27FC236}">
                    <a16:creationId xmlns:a16="http://schemas.microsoft.com/office/drawing/2014/main" id="{ADF8773A-5DD2-435B-A862-C4C2B8FDE8DD}"/>
                  </a:ext>
                </a:extLst>
              </p:cNvPr>
              <p:cNvCxnSpPr>
                <a:cxnSpLocks/>
              </p:cNvCxnSpPr>
              <p:nvPr/>
            </p:nvCxnSpPr>
            <p:spPr>
              <a:xfrm flipH="1">
                <a:off x="614859" y="7985497"/>
                <a:ext cx="56034" cy="71205"/>
              </a:xfrm>
              <a:prstGeom prst="line">
                <a:avLst/>
              </a:prstGeom>
              <a:ln w="9525">
                <a:solidFill>
                  <a:srgbClr val="000000"/>
                </a:solidFill>
              </a:ln>
            </p:spPr>
            <p:style>
              <a:lnRef idx="2">
                <a:schemeClr val="accent1"/>
              </a:lnRef>
              <a:fillRef idx="0">
                <a:schemeClr val="accent1"/>
              </a:fillRef>
              <a:effectRef idx="1">
                <a:schemeClr val="accent1"/>
              </a:effectRef>
              <a:fontRef idx="minor">
                <a:schemeClr val="tx1"/>
              </a:fontRef>
            </p:style>
          </p:cxnSp>
        </p:grpSp>
        <p:cxnSp>
          <p:nvCxnSpPr>
            <p:cNvPr id="249" name="Connector 119">
              <a:extLst>
                <a:ext uri="{FF2B5EF4-FFF2-40B4-BE49-F238E27FC236}">
                  <a16:creationId xmlns:a16="http://schemas.microsoft.com/office/drawing/2014/main" id="{982D7DC4-5D4F-4431-ADC5-6CC3CB7A19D0}"/>
                </a:ext>
              </a:extLst>
            </p:cNvPr>
            <p:cNvCxnSpPr>
              <a:cxnSpLocks/>
            </p:cNvCxnSpPr>
            <p:nvPr/>
          </p:nvCxnSpPr>
          <p:spPr>
            <a:xfrm>
              <a:off x="604840" y="8023447"/>
              <a:ext cx="137085" cy="0"/>
            </a:xfrm>
            <a:prstGeom prst="line">
              <a:avLst/>
            </a:prstGeom>
            <a:ln w="9525">
              <a:solidFill>
                <a:srgbClr val="000000"/>
              </a:solidFill>
              <a:prstDash val="solid"/>
            </a:ln>
          </p:spPr>
          <p:style>
            <a:lnRef idx="2">
              <a:schemeClr val="accent1"/>
            </a:lnRef>
            <a:fillRef idx="0">
              <a:schemeClr val="accent1"/>
            </a:fillRef>
            <a:effectRef idx="1">
              <a:schemeClr val="accent1"/>
            </a:effectRef>
            <a:fontRef idx="minor">
              <a:schemeClr val="tx1"/>
            </a:fontRef>
          </p:style>
        </p:cxnSp>
        <p:cxnSp>
          <p:nvCxnSpPr>
            <p:cNvPr id="250" name="Connector 119">
              <a:extLst>
                <a:ext uri="{FF2B5EF4-FFF2-40B4-BE49-F238E27FC236}">
                  <a16:creationId xmlns:a16="http://schemas.microsoft.com/office/drawing/2014/main" id="{1B75BEAE-F3FC-4711-82FC-63750B4EBCA3}"/>
                </a:ext>
              </a:extLst>
            </p:cNvPr>
            <p:cNvCxnSpPr>
              <a:cxnSpLocks/>
            </p:cNvCxnSpPr>
            <p:nvPr/>
          </p:nvCxnSpPr>
          <p:spPr>
            <a:xfrm>
              <a:off x="796290" y="8023447"/>
              <a:ext cx="137085" cy="0"/>
            </a:xfrm>
            <a:prstGeom prst="line">
              <a:avLst/>
            </a:prstGeom>
            <a:ln w="9525">
              <a:solidFill>
                <a:srgbClr val="000000"/>
              </a:solidFill>
              <a:prstDash val="solid"/>
            </a:ln>
          </p:spPr>
          <p:style>
            <a:lnRef idx="2">
              <a:schemeClr val="accent1"/>
            </a:lnRef>
            <a:fillRef idx="0">
              <a:schemeClr val="accent1"/>
            </a:fillRef>
            <a:effectRef idx="1">
              <a:schemeClr val="accent1"/>
            </a:effectRef>
            <a:fontRef idx="minor">
              <a:schemeClr val="tx1"/>
            </a:fontRef>
          </p:style>
        </p:cxnSp>
      </p:grpSp>
      <p:cxnSp>
        <p:nvCxnSpPr>
          <p:cNvPr id="253" name="Connector 19">
            <a:extLst>
              <a:ext uri="{FF2B5EF4-FFF2-40B4-BE49-F238E27FC236}">
                <a16:creationId xmlns:a16="http://schemas.microsoft.com/office/drawing/2014/main" id="{DD79B7C7-C4F6-415F-A91F-B9934BD71D9F}"/>
              </a:ext>
            </a:extLst>
          </p:cNvPr>
          <p:cNvCxnSpPr/>
          <p:nvPr/>
        </p:nvCxnSpPr>
        <p:spPr>
          <a:xfrm flipV="1">
            <a:off x="4618481" y="3544494"/>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254" name="Oval 20">
            <a:extLst>
              <a:ext uri="{FF2B5EF4-FFF2-40B4-BE49-F238E27FC236}">
                <a16:creationId xmlns:a16="http://schemas.microsoft.com/office/drawing/2014/main" id="{77BDDCFA-6B72-4608-A743-BE095D8C0B89}"/>
              </a:ext>
            </a:extLst>
          </p:cNvPr>
          <p:cNvSpPr/>
          <p:nvPr/>
        </p:nvSpPr>
        <p:spPr>
          <a:xfrm>
            <a:off x="4426457" y="3142158"/>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ES" sz="750" dirty="0">
                <a:solidFill>
                  <a:srgbClr val="000000"/>
                </a:solidFill>
                <a:latin typeface="Arial"/>
              </a:rPr>
              <a:t>PI</a:t>
            </a:r>
            <a:endParaRPr sz="750" b="0" dirty="0">
              <a:solidFill>
                <a:srgbClr val="000000"/>
              </a:solidFill>
              <a:latin typeface="Arial"/>
            </a:endParaRPr>
          </a:p>
          <a:p>
            <a:pPr algn="ctr"/>
            <a:r>
              <a:rPr lang="es-ES" sz="750" dirty="0">
                <a:solidFill>
                  <a:srgbClr val="000000"/>
                </a:solidFill>
                <a:latin typeface="Arial"/>
              </a:rPr>
              <a:t>2</a:t>
            </a:r>
            <a:r>
              <a:rPr sz="750" b="0" dirty="0">
                <a:solidFill>
                  <a:srgbClr val="000000"/>
                </a:solidFill>
                <a:latin typeface="Arial"/>
              </a:rPr>
              <a:t>01</a:t>
            </a:r>
          </a:p>
        </p:txBody>
      </p:sp>
      <p:grpSp>
        <p:nvGrpSpPr>
          <p:cNvPr id="28" name="Grupo 27">
            <a:extLst>
              <a:ext uri="{FF2B5EF4-FFF2-40B4-BE49-F238E27FC236}">
                <a16:creationId xmlns:a16="http://schemas.microsoft.com/office/drawing/2014/main" id="{0FD8FFEC-4FF2-4521-B7D8-89C8F3502731}"/>
              </a:ext>
            </a:extLst>
          </p:cNvPr>
          <p:cNvGrpSpPr/>
          <p:nvPr/>
        </p:nvGrpSpPr>
        <p:grpSpPr>
          <a:xfrm>
            <a:off x="6485638" y="964679"/>
            <a:ext cx="437895" cy="420454"/>
            <a:chOff x="5503164" y="1115739"/>
            <a:chExt cx="437895" cy="420454"/>
          </a:xfrm>
        </p:grpSpPr>
        <p:sp>
          <p:nvSpPr>
            <p:cNvPr id="200" name="Rectángulo: esquinas redondeadas 199">
              <a:extLst>
                <a:ext uri="{FF2B5EF4-FFF2-40B4-BE49-F238E27FC236}">
                  <a16:creationId xmlns:a16="http://schemas.microsoft.com/office/drawing/2014/main" id="{AAC990BC-DE65-40FE-9DF9-C1040DF94817}"/>
                </a:ext>
              </a:extLst>
            </p:cNvPr>
            <p:cNvSpPr/>
            <p:nvPr/>
          </p:nvSpPr>
          <p:spPr>
            <a:xfrm>
              <a:off x="5532120" y="1133856"/>
              <a:ext cx="384048" cy="384048"/>
            </a:xfrm>
            <a:prstGeom prst="roundRect">
              <a:avLst>
                <a:gd name="adj" fmla="val 50000"/>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grpSp>
          <p:nvGrpSpPr>
            <p:cNvPr id="27" name="Grupo 26">
              <a:extLst>
                <a:ext uri="{FF2B5EF4-FFF2-40B4-BE49-F238E27FC236}">
                  <a16:creationId xmlns:a16="http://schemas.microsoft.com/office/drawing/2014/main" id="{83D6D0F0-3310-4762-BB63-58D28723CA31}"/>
                </a:ext>
              </a:extLst>
            </p:cNvPr>
            <p:cNvGrpSpPr/>
            <p:nvPr/>
          </p:nvGrpSpPr>
          <p:grpSpPr>
            <a:xfrm>
              <a:off x="5503164" y="1115739"/>
              <a:ext cx="437895" cy="420454"/>
              <a:chOff x="5503164" y="1115739"/>
              <a:chExt cx="437895" cy="420454"/>
            </a:xfrm>
          </p:grpSpPr>
          <p:grpSp>
            <p:nvGrpSpPr>
              <p:cNvPr id="260" name="Grupo 259">
                <a:extLst>
                  <a:ext uri="{FF2B5EF4-FFF2-40B4-BE49-F238E27FC236}">
                    <a16:creationId xmlns:a16="http://schemas.microsoft.com/office/drawing/2014/main" id="{B0331E2C-24F3-402C-A328-27C1E8184E74}"/>
                  </a:ext>
                </a:extLst>
              </p:cNvPr>
              <p:cNvGrpSpPr/>
              <p:nvPr/>
            </p:nvGrpSpPr>
            <p:grpSpPr>
              <a:xfrm>
                <a:off x="5503164" y="1115739"/>
                <a:ext cx="437895" cy="420454"/>
                <a:chOff x="5503164" y="1115739"/>
                <a:chExt cx="437895" cy="420454"/>
              </a:xfrm>
            </p:grpSpPr>
            <p:sp>
              <p:nvSpPr>
                <p:cNvPr id="202" name="CuadroTexto 201">
                  <a:extLst>
                    <a:ext uri="{FF2B5EF4-FFF2-40B4-BE49-F238E27FC236}">
                      <a16:creationId xmlns:a16="http://schemas.microsoft.com/office/drawing/2014/main" id="{C796137A-30A2-4780-A94A-506990DB3061}"/>
                    </a:ext>
                  </a:extLst>
                </p:cNvPr>
                <p:cNvSpPr txBox="1"/>
                <p:nvPr/>
              </p:nvSpPr>
              <p:spPr>
                <a:xfrm>
                  <a:off x="5532120" y="1149010"/>
                  <a:ext cx="385573" cy="338554"/>
                </a:xfrm>
                <a:prstGeom prst="rect">
                  <a:avLst/>
                </a:prstGeom>
                <a:noFill/>
              </p:spPr>
              <p:txBody>
                <a:bodyPr wrap="square">
                  <a:spAutoFit/>
                </a:bodyPr>
                <a:lstStyle/>
                <a:p>
                  <a:pPr algn="ctr"/>
                  <a:r>
                    <a:rPr lang="es-VE" sz="800" b="0" dirty="0">
                      <a:solidFill>
                        <a:srgbClr val="000000"/>
                      </a:solidFill>
                      <a:latin typeface="Arial"/>
                    </a:rPr>
                    <a:t>TIC</a:t>
                  </a:r>
                </a:p>
                <a:p>
                  <a:pPr algn="ctr"/>
                  <a:r>
                    <a:rPr lang="es-VE" sz="800" b="0" dirty="0">
                      <a:solidFill>
                        <a:srgbClr val="000000"/>
                      </a:solidFill>
                      <a:latin typeface="Arial"/>
                    </a:rPr>
                    <a:t>101</a:t>
                  </a:r>
                </a:p>
              </p:txBody>
            </p:sp>
            <p:sp>
              <p:nvSpPr>
                <p:cNvPr id="255" name="Rectángulo 254">
                  <a:extLst>
                    <a:ext uri="{FF2B5EF4-FFF2-40B4-BE49-F238E27FC236}">
                      <a16:creationId xmlns:a16="http://schemas.microsoft.com/office/drawing/2014/main" id="{2BC0B939-9B42-4984-B583-6CF63EB78986}"/>
                    </a:ext>
                  </a:extLst>
                </p:cNvPr>
                <p:cNvSpPr/>
                <p:nvPr/>
              </p:nvSpPr>
              <p:spPr>
                <a:xfrm>
                  <a:off x="5503164" y="1115739"/>
                  <a:ext cx="437895" cy="420454"/>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grpSp>
          <p:cxnSp>
            <p:nvCxnSpPr>
              <p:cNvPr id="5" name="Conector recto 4">
                <a:extLst>
                  <a:ext uri="{FF2B5EF4-FFF2-40B4-BE49-F238E27FC236}">
                    <a16:creationId xmlns:a16="http://schemas.microsoft.com/office/drawing/2014/main" id="{C5F81B8A-107C-442E-9522-1AD891A9E89A}"/>
                  </a:ext>
                </a:extLst>
              </p:cNvPr>
              <p:cNvCxnSpPr>
                <a:cxnSpLocks/>
                <a:stCxn id="202" idx="1"/>
                <a:endCxn id="200" idx="3"/>
              </p:cNvCxnSpPr>
              <p:nvPr/>
            </p:nvCxnSpPr>
            <p:spPr>
              <a:xfrm>
                <a:off x="5532120" y="1318287"/>
                <a:ext cx="384048" cy="759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cxnSp>
        <p:nvCxnSpPr>
          <p:cNvPr id="146" name="Connector 19">
            <a:extLst>
              <a:ext uri="{FF2B5EF4-FFF2-40B4-BE49-F238E27FC236}">
                <a16:creationId xmlns:a16="http://schemas.microsoft.com/office/drawing/2014/main" id="{FDDDAF8A-7838-4A17-AB46-51BFB4A7D753}"/>
              </a:ext>
            </a:extLst>
          </p:cNvPr>
          <p:cNvCxnSpPr/>
          <p:nvPr/>
        </p:nvCxnSpPr>
        <p:spPr>
          <a:xfrm flipV="1">
            <a:off x="3038349" y="1821613"/>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147" name="Oval 20">
            <a:extLst>
              <a:ext uri="{FF2B5EF4-FFF2-40B4-BE49-F238E27FC236}">
                <a16:creationId xmlns:a16="http://schemas.microsoft.com/office/drawing/2014/main" id="{1921356A-FE8C-496D-AEC6-588A7E26B98F}"/>
              </a:ext>
            </a:extLst>
          </p:cNvPr>
          <p:cNvSpPr/>
          <p:nvPr/>
        </p:nvSpPr>
        <p:spPr>
          <a:xfrm>
            <a:off x="2846325" y="1419277"/>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ES" sz="750" dirty="0">
                <a:solidFill>
                  <a:srgbClr val="000000"/>
                </a:solidFill>
                <a:latin typeface="Arial"/>
              </a:rPr>
              <a:t>F</a:t>
            </a:r>
            <a:r>
              <a:rPr sz="750" b="0" dirty="0">
                <a:solidFill>
                  <a:srgbClr val="000000"/>
                </a:solidFill>
                <a:latin typeface="Arial"/>
              </a:rPr>
              <a:t>T</a:t>
            </a:r>
          </a:p>
          <a:p>
            <a:pPr algn="ctr"/>
            <a:r>
              <a:rPr sz="750" b="0" dirty="0">
                <a:solidFill>
                  <a:srgbClr val="000000"/>
                </a:solidFill>
                <a:latin typeface="Arial"/>
              </a:rPr>
              <a:t>101</a:t>
            </a:r>
          </a:p>
        </p:txBody>
      </p:sp>
      <p:cxnSp>
        <p:nvCxnSpPr>
          <p:cNvPr id="148" name="Conector: angular 147">
            <a:extLst>
              <a:ext uri="{FF2B5EF4-FFF2-40B4-BE49-F238E27FC236}">
                <a16:creationId xmlns:a16="http://schemas.microsoft.com/office/drawing/2014/main" id="{5C1AB83D-3929-43D4-9AC2-E050EF4EDE30}"/>
              </a:ext>
            </a:extLst>
          </p:cNvPr>
          <p:cNvCxnSpPr>
            <a:cxnSpLocks/>
          </p:cNvCxnSpPr>
          <p:nvPr/>
        </p:nvCxnSpPr>
        <p:spPr>
          <a:xfrm flipV="1">
            <a:off x="3060826" y="1054770"/>
            <a:ext cx="2434957" cy="364508"/>
          </a:xfrm>
          <a:prstGeom prst="bentConnector3">
            <a:avLst>
              <a:gd name="adj1" fmla="val -853"/>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65" name="TextBox 15">
            <a:extLst>
              <a:ext uri="{FF2B5EF4-FFF2-40B4-BE49-F238E27FC236}">
                <a16:creationId xmlns:a16="http://schemas.microsoft.com/office/drawing/2014/main" id="{53ADCC2D-9B2A-42B1-AC23-719EE5204323}"/>
              </a:ext>
            </a:extLst>
          </p:cNvPr>
          <p:cNvSpPr txBox="1"/>
          <p:nvPr/>
        </p:nvSpPr>
        <p:spPr>
          <a:xfrm>
            <a:off x="3060827" y="1066183"/>
            <a:ext cx="585202" cy="291943"/>
          </a:xfrm>
          <a:prstGeom prst="rect">
            <a:avLst/>
          </a:prstGeom>
          <a:noFill/>
        </p:spPr>
        <p:txBody>
          <a:bodyPr wrap="square" lIns="18288" tIns="18288" rIns="18288" bIns="18288">
            <a:noAutofit/>
          </a:bodyPr>
          <a:lstStyle/>
          <a:p>
            <a:r>
              <a:rPr lang="es-VE" sz="700" b="1" dirty="0">
                <a:solidFill>
                  <a:srgbClr val="000000"/>
                </a:solidFill>
                <a:latin typeface="Arial"/>
              </a:rPr>
              <a:t>FT-101</a:t>
            </a:r>
          </a:p>
          <a:p>
            <a:r>
              <a:rPr lang="es-VE" sz="700" dirty="0">
                <a:solidFill>
                  <a:srgbClr val="000000"/>
                </a:solidFill>
                <a:latin typeface="Arial"/>
              </a:rPr>
              <a:t>Flujo de vapor</a:t>
            </a:r>
          </a:p>
        </p:txBody>
      </p:sp>
      <p:sp>
        <p:nvSpPr>
          <p:cNvPr id="166" name="TextBox 15">
            <a:extLst>
              <a:ext uri="{FF2B5EF4-FFF2-40B4-BE49-F238E27FC236}">
                <a16:creationId xmlns:a16="http://schemas.microsoft.com/office/drawing/2014/main" id="{947CB52E-BB78-43BC-82DE-54C44B4B667E}"/>
              </a:ext>
            </a:extLst>
          </p:cNvPr>
          <p:cNvSpPr txBox="1"/>
          <p:nvPr/>
        </p:nvSpPr>
        <p:spPr>
          <a:xfrm>
            <a:off x="6221476" y="762237"/>
            <a:ext cx="1199008" cy="174925"/>
          </a:xfrm>
          <a:prstGeom prst="rect">
            <a:avLst/>
          </a:prstGeom>
          <a:noFill/>
        </p:spPr>
        <p:txBody>
          <a:bodyPr wrap="square" lIns="18288" tIns="18288" rIns="18288" bIns="18288">
            <a:noAutofit/>
          </a:bodyPr>
          <a:lstStyle/>
          <a:p>
            <a:r>
              <a:rPr lang="es-VE" sz="700" b="1" dirty="0">
                <a:solidFill>
                  <a:srgbClr val="000000"/>
                </a:solidFill>
                <a:latin typeface="Arial"/>
              </a:rPr>
              <a:t>SP = </a:t>
            </a:r>
            <a:r>
              <a:rPr lang="es-VE" sz="700" dirty="0">
                <a:solidFill>
                  <a:srgbClr val="000000"/>
                </a:solidFill>
                <a:latin typeface="Arial"/>
              </a:rPr>
              <a:t>Tsat(PT-102) + 10</a:t>
            </a:r>
            <a:r>
              <a:rPr lang="es-ES" sz="700" dirty="0">
                <a:solidFill>
                  <a:srgbClr val="000000"/>
                </a:solidFill>
                <a:latin typeface="Arial"/>
              </a:rPr>
              <a:t>°C</a:t>
            </a:r>
            <a:endParaRPr lang="es-VE" sz="700" dirty="0">
              <a:solidFill>
                <a:srgbClr val="000000"/>
              </a:solidFill>
              <a:latin typeface="Arial"/>
            </a:endParaRPr>
          </a:p>
        </p:txBody>
      </p:sp>
      <p:sp>
        <p:nvSpPr>
          <p:cNvPr id="168" name="TextBox 15">
            <a:extLst>
              <a:ext uri="{FF2B5EF4-FFF2-40B4-BE49-F238E27FC236}">
                <a16:creationId xmlns:a16="http://schemas.microsoft.com/office/drawing/2014/main" id="{B1DB7078-F074-4C90-9EE4-0816B061B73D}"/>
              </a:ext>
            </a:extLst>
          </p:cNvPr>
          <p:cNvSpPr txBox="1"/>
          <p:nvPr/>
        </p:nvSpPr>
        <p:spPr>
          <a:xfrm>
            <a:off x="9344916" y="1187961"/>
            <a:ext cx="923796" cy="291943"/>
          </a:xfrm>
          <a:prstGeom prst="rect">
            <a:avLst/>
          </a:prstGeom>
          <a:noFill/>
        </p:spPr>
        <p:txBody>
          <a:bodyPr wrap="square" lIns="18288" tIns="18288" rIns="18288" bIns="18288">
            <a:noAutofit/>
          </a:bodyPr>
          <a:lstStyle/>
          <a:p>
            <a:r>
              <a:rPr lang="es-VE" sz="700" b="1" dirty="0">
                <a:solidFill>
                  <a:srgbClr val="000000"/>
                </a:solidFill>
                <a:latin typeface="Arial"/>
              </a:rPr>
              <a:t>TT-102</a:t>
            </a:r>
          </a:p>
          <a:p>
            <a:r>
              <a:rPr lang="es-VE" sz="700" dirty="0">
                <a:solidFill>
                  <a:srgbClr val="000000"/>
                </a:solidFill>
                <a:latin typeface="Arial"/>
              </a:rPr>
              <a:t>Temperatura de vapor</a:t>
            </a:r>
          </a:p>
        </p:txBody>
      </p:sp>
      <p:sp>
        <p:nvSpPr>
          <p:cNvPr id="169" name="TextBox 15">
            <a:extLst>
              <a:ext uri="{FF2B5EF4-FFF2-40B4-BE49-F238E27FC236}">
                <a16:creationId xmlns:a16="http://schemas.microsoft.com/office/drawing/2014/main" id="{01A431C2-CCC2-4199-9C20-F5B8E2F03C5F}"/>
              </a:ext>
            </a:extLst>
          </p:cNvPr>
          <p:cNvSpPr txBox="1"/>
          <p:nvPr/>
        </p:nvSpPr>
        <p:spPr>
          <a:xfrm>
            <a:off x="10478772" y="1110569"/>
            <a:ext cx="923796" cy="291943"/>
          </a:xfrm>
          <a:prstGeom prst="rect">
            <a:avLst/>
          </a:prstGeom>
          <a:noFill/>
        </p:spPr>
        <p:txBody>
          <a:bodyPr wrap="square" lIns="18288" tIns="18288" rIns="18288" bIns="18288">
            <a:noAutofit/>
          </a:bodyPr>
          <a:lstStyle/>
          <a:p>
            <a:r>
              <a:rPr lang="es-VE" sz="700" b="1" dirty="0">
                <a:solidFill>
                  <a:srgbClr val="000000"/>
                </a:solidFill>
                <a:latin typeface="Arial"/>
              </a:rPr>
              <a:t>PT-102</a:t>
            </a:r>
          </a:p>
          <a:p>
            <a:r>
              <a:rPr lang="es-ES" sz="700" dirty="0">
                <a:solidFill>
                  <a:srgbClr val="000000"/>
                </a:solidFill>
                <a:latin typeface="Arial"/>
              </a:rPr>
              <a:t>Presión</a:t>
            </a:r>
            <a:r>
              <a:rPr lang="es-VE" sz="700" dirty="0">
                <a:solidFill>
                  <a:srgbClr val="000000"/>
                </a:solidFill>
                <a:latin typeface="Arial"/>
              </a:rPr>
              <a:t> de vapor</a:t>
            </a:r>
          </a:p>
        </p:txBody>
      </p:sp>
      <p:grpSp>
        <p:nvGrpSpPr>
          <p:cNvPr id="54" name="Grupo 53">
            <a:extLst>
              <a:ext uri="{FF2B5EF4-FFF2-40B4-BE49-F238E27FC236}">
                <a16:creationId xmlns:a16="http://schemas.microsoft.com/office/drawing/2014/main" id="{300F6850-A738-4353-B676-121C2C034849}"/>
              </a:ext>
            </a:extLst>
          </p:cNvPr>
          <p:cNvGrpSpPr/>
          <p:nvPr/>
        </p:nvGrpSpPr>
        <p:grpSpPr>
          <a:xfrm>
            <a:off x="6497066" y="3883585"/>
            <a:ext cx="390652" cy="201168"/>
            <a:chOff x="3464559" y="4057370"/>
            <a:chExt cx="390652" cy="201168"/>
          </a:xfrm>
        </p:grpSpPr>
        <p:cxnSp>
          <p:nvCxnSpPr>
            <p:cNvPr id="49" name="Conector recto 48">
              <a:extLst>
                <a:ext uri="{FF2B5EF4-FFF2-40B4-BE49-F238E27FC236}">
                  <a16:creationId xmlns:a16="http://schemas.microsoft.com/office/drawing/2014/main" id="{1B797A03-6C1B-4199-9E78-6A13DF59B1AE}"/>
                </a:ext>
              </a:extLst>
            </p:cNvPr>
            <p:cNvCxnSpPr>
              <a:cxnSpLocks/>
            </p:cNvCxnSpPr>
            <p:nvPr/>
          </p:nvCxnSpPr>
          <p:spPr>
            <a:xfrm>
              <a:off x="3464559" y="4057370"/>
              <a:ext cx="0" cy="201168"/>
            </a:xfrm>
            <a:prstGeom prst="line">
              <a:avLst/>
            </a:prstGeom>
            <a:ln w="9525">
              <a:solidFill>
                <a:schemeClr val="tx1"/>
              </a:solidFill>
            </a:ln>
          </p:spPr>
          <p:style>
            <a:lnRef idx="2">
              <a:schemeClr val="dk1"/>
            </a:lnRef>
            <a:fillRef idx="0">
              <a:schemeClr val="dk1"/>
            </a:fillRef>
            <a:effectRef idx="1">
              <a:schemeClr val="dk1"/>
            </a:effectRef>
            <a:fontRef idx="minor">
              <a:schemeClr val="tx1"/>
            </a:fontRef>
          </p:style>
        </p:cxnSp>
        <p:cxnSp>
          <p:nvCxnSpPr>
            <p:cNvPr id="51" name="Conector recto 50">
              <a:extLst>
                <a:ext uri="{FF2B5EF4-FFF2-40B4-BE49-F238E27FC236}">
                  <a16:creationId xmlns:a16="http://schemas.microsoft.com/office/drawing/2014/main" id="{6137B7DD-AFB7-47FA-B9A1-C7989EB58FEF}"/>
                </a:ext>
              </a:extLst>
            </p:cNvPr>
            <p:cNvCxnSpPr>
              <a:cxnSpLocks/>
            </p:cNvCxnSpPr>
            <p:nvPr/>
          </p:nvCxnSpPr>
          <p:spPr>
            <a:xfrm>
              <a:off x="3855211" y="4057370"/>
              <a:ext cx="0" cy="201168"/>
            </a:xfrm>
            <a:prstGeom prst="line">
              <a:avLst/>
            </a:prstGeom>
            <a:ln w="9525">
              <a:solidFill>
                <a:schemeClr val="tx1"/>
              </a:solidFill>
            </a:ln>
          </p:spPr>
          <p:style>
            <a:lnRef idx="2">
              <a:schemeClr val="dk1"/>
            </a:lnRef>
            <a:fillRef idx="0">
              <a:schemeClr val="dk1"/>
            </a:fillRef>
            <a:effectRef idx="1">
              <a:schemeClr val="dk1"/>
            </a:effectRef>
            <a:fontRef idx="minor">
              <a:schemeClr val="tx1"/>
            </a:fontRef>
          </p:style>
        </p:cxnSp>
        <p:cxnSp>
          <p:nvCxnSpPr>
            <p:cNvPr id="53" name="Conector recto 52">
              <a:extLst>
                <a:ext uri="{FF2B5EF4-FFF2-40B4-BE49-F238E27FC236}">
                  <a16:creationId xmlns:a16="http://schemas.microsoft.com/office/drawing/2014/main" id="{9EFC12ED-A76E-44BE-AFDF-EC8E4B8C3889}"/>
                </a:ext>
              </a:extLst>
            </p:cNvPr>
            <p:cNvCxnSpPr>
              <a:cxnSpLocks/>
            </p:cNvCxnSpPr>
            <p:nvPr/>
          </p:nvCxnSpPr>
          <p:spPr>
            <a:xfrm>
              <a:off x="3464559" y="4057370"/>
              <a:ext cx="390652" cy="201168"/>
            </a:xfrm>
            <a:prstGeom prst="line">
              <a:avLst/>
            </a:prstGeom>
            <a:ln w="9525">
              <a:solidFill>
                <a:schemeClr val="tx1"/>
              </a:solidFill>
              <a:headEnd type="none"/>
              <a:tailEnd type="arrow"/>
            </a:ln>
          </p:spPr>
          <p:style>
            <a:lnRef idx="2">
              <a:schemeClr val="dk1"/>
            </a:lnRef>
            <a:fillRef idx="0">
              <a:schemeClr val="dk1"/>
            </a:fillRef>
            <a:effectRef idx="1">
              <a:schemeClr val="dk1"/>
            </a:effectRef>
            <a:fontRef idx="minor">
              <a:schemeClr val="tx1"/>
            </a:fontRef>
          </p:style>
        </p:cxnSp>
      </p:grpSp>
      <p:sp>
        <p:nvSpPr>
          <p:cNvPr id="65" name="Rectángulo: esquinas redondeadas 64">
            <a:extLst>
              <a:ext uri="{FF2B5EF4-FFF2-40B4-BE49-F238E27FC236}">
                <a16:creationId xmlns:a16="http://schemas.microsoft.com/office/drawing/2014/main" id="{D77A5029-1278-4A22-A2EC-2768DC2FC85F}"/>
              </a:ext>
            </a:extLst>
          </p:cNvPr>
          <p:cNvSpPr/>
          <p:nvPr/>
        </p:nvSpPr>
        <p:spPr>
          <a:xfrm>
            <a:off x="4923663" y="2415972"/>
            <a:ext cx="710438" cy="306323"/>
          </a:xfrm>
          <a:prstGeom prst="round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750" dirty="0">
                <a:solidFill>
                  <a:srgbClr val="000000"/>
                </a:solidFill>
                <a:latin typeface="Arial"/>
              </a:rPr>
              <a:t>I/P</a:t>
            </a:r>
          </a:p>
          <a:p>
            <a:pPr algn="ctr"/>
            <a:r>
              <a:rPr lang="es-ES" sz="650" dirty="0">
                <a:solidFill>
                  <a:srgbClr val="000000"/>
                </a:solidFill>
                <a:latin typeface="Arial"/>
              </a:rPr>
              <a:t>Posicionador</a:t>
            </a:r>
            <a:endParaRPr lang="es-VE" sz="650" dirty="0">
              <a:solidFill>
                <a:srgbClr val="000000"/>
              </a:solidFill>
              <a:latin typeface="Arial"/>
            </a:endParaRPr>
          </a:p>
        </p:txBody>
      </p:sp>
      <p:grpSp>
        <p:nvGrpSpPr>
          <p:cNvPr id="151" name="Grupo 150">
            <a:extLst>
              <a:ext uri="{FF2B5EF4-FFF2-40B4-BE49-F238E27FC236}">
                <a16:creationId xmlns:a16="http://schemas.microsoft.com/office/drawing/2014/main" id="{72ECFD72-D786-4FD4-B417-3967F288D769}"/>
              </a:ext>
            </a:extLst>
          </p:cNvPr>
          <p:cNvGrpSpPr/>
          <p:nvPr/>
        </p:nvGrpSpPr>
        <p:grpSpPr>
          <a:xfrm>
            <a:off x="3982213" y="2524537"/>
            <a:ext cx="941450" cy="78664"/>
            <a:chOff x="3982213" y="2524537"/>
            <a:chExt cx="941450" cy="78664"/>
          </a:xfrm>
        </p:grpSpPr>
        <p:grpSp>
          <p:nvGrpSpPr>
            <p:cNvPr id="193" name="Grupo 192">
              <a:extLst>
                <a:ext uri="{FF2B5EF4-FFF2-40B4-BE49-F238E27FC236}">
                  <a16:creationId xmlns:a16="http://schemas.microsoft.com/office/drawing/2014/main" id="{033D3FF6-77CD-49D4-BE7E-3A2D9B9C5E32}"/>
                </a:ext>
              </a:extLst>
            </p:cNvPr>
            <p:cNvGrpSpPr/>
            <p:nvPr/>
          </p:nvGrpSpPr>
          <p:grpSpPr>
            <a:xfrm>
              <a:off x="4310548" y="2524537"/>
              <a:ext cx="88937" cy="71205"/>
              <a:chOff x="581956" y="7985497"/>
              <a:chExt cx="88937" cy="71205"/>
            </a:xfrm>
          </p:grpSpPr>
          <p:cxnSp>
            <p:nvCxnSpPr>
              <p:cNvPr id="204" name="Connector 13">
                <a:extLst>
                  <a:ext uri="{FF2B5EF4-FFF2-40B4-BE49-F238E27FC236}">
                    <a16:creationId xmlns:a16="http://schemas.microsoft.com/office/drawing/2014/main" id="{D60FC9DC-64EC-486C-B627-F31CFFD0FAAD}"/>
                  </a:ext>
                </a:extLst>
              </p:cNvPr>
              <p:cNvCxnSpPr>
                <a:cxnSpLocks/>
              </p:cNvCxnSpPr>
              <p:nvPr/>
            </p:nvCxnSpPr>
            <p:spPr>
              <a:xfrm flipH="1">
                <a:off x="581956" y="7985497"/>
                <a:ext cx="58124" cy="66111"/>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05" name="Connector 14">
                <a:extLst>
                  <a:ext uri="{FF2B5EF4-FFF2-40B4-BE49-F238E27FC236}">
                    <a16:creationId xmlns:a16="http://schemas.microsoft.com/office/drawing/2014/main" id="{04A68E65-5994-4BF8-8D0D-836F76CC4257}"/>
                  </a:ext>
                </a:extLst>
              </p:cNvPr>
              <p:cNvCxnSpPr>
                <a:cxnSpLocks/>
              </p:cNvCxnSpPr>
              <p:nvPr/>
            </p:nvCxnSpPr>
            <p:spPr>
              <a:xfrm flipH="1">
                <a:off x="614859" y="7985497"/>
                <a:ext cx="56034" cy="71205"/>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grpSp>
        <p:cxnSp>
          <p:nvCxnSpPr>
            <p:cNvPr id="194" name="Connector 119">
              <a:extLst>
                <a:ext uri="{FF2B5EF4-FFF2-40B4-BE49-F238E27FC236}">
                  <a16:creationId xmlns:a16="http://schemas.microsoft.com/office/drawing/2014/main" id="{62C1C97E-0787-4EEF-818C-8EE53CC932B8}"/>
                </a:ext>
              </a:extLst>
            </p:cNvPr>
            <p:cNvCxnSpPr>
              <a:cxnSpLocks/>
            </p:cNvCxnSpPr>
            <p:nvPr/>
          </p:nvCxnSpPr>
          <p:spPr>
            <a:xfrm flipV="1">
              <a:off x="3982213" y="2560108"/>
              <a:ext cx="348693" cy="2379"/>
            </a:xfrm>
            <a:prstGeom prst="line">
              <a:avLst/>
            </a:prstGeom>
            <a:ln w="9525">
              <a:solidFill>
                <a:srgbClr val="0070C0"/>
              </a:solidFill>
              <a:prstDash val="solid"/>
              <a:headEnd type="oval"/>
            </a:ln>
          </p:spPr>
          <p:style>
            <a:lnRef idx="2">
              <a:schemeClr val="accent1"/>
            </a:lnRef>
            <a:fillRef idx="0">
              <a:schemeClr val="accent1"/>
            </a:fillRef>
            <a:effectRef idx="1">
              <a:schemeClr val="accent1"/>
            </a:effectRef>
            <a:fontRef idx="minor">
              <a:schemeClr val="tx1"/>
            </a:fontRef>
          </p:style>
        </p:cxnSp>
        <p:grpSp>
          <p:nvGrpSpPr>
            <p:cNvPr id="195" name="Grupo 194">
              <a:extLst>
                <a:ext uri="{FF2B5EF4-FFF2-40B4-BE49-F238E27FC236}">
                  <a16:creationId xmlns:a16="http://schemas.microsoft.com/office/drawing/2014/main" id="{34237389-A9A4-4A67-8D72-21AC79DF59C4}"/>
                </a:ext>
              </a:extLst>
            </p:cNvPr>
            <p:cNvGrpSpPr/>
            <p:nvPr/>
          </p:nvGrpSpPr>
          <p:grpSpPr>
            <a:xfrm>
              <a:off x="4492478" y="2531996"/>
              <a:ext cx="88937" cy="71205"/>
              <a:chOff x="581956" y="7985497"/>
              <a:chExt cx="88937" cy="71205"/>
            </a:xfrm>
          </p:grpSpPr>
          <p:cxnSp>
            <p:nvCxnSpPr>
              <p:cNvPr id="199" name="Connector 13">
                <a:extLst>
                  <a:ext uri="{FF2B5EF4-FFF2-40B4-BE49-F238E27FC236}">
                    <a16:creationId xmlns:a16="http://schemas.microsoft.com/office/drawing/2014/main" id="{79909AB8-A76B-4C2F-9C3E-9EBF7F637BA6}"/>
                  </a:ext>
                </a:extLst>
              </p:cNvPr>
              <p:cNvCxnSpPr>
                <a:cxnSpLocks/>
              </p:cNvCxnSpPr>
              <p:nvPr/>
            </p:nvCxnSpPr>
            <p:spPr>
              <a:xfrm flipH="1">
                <a:off x="581956" y="7985497"/>
                <a:ext cx="58124" cy="66111"/>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01" name="Connector 14">
                <a:extLst>
                  <a:ext uri="{FF2B5EF4-FFF2-40B4-BE49-F238E27FC236}">
                    <a16:creationId xmlns:a16="http://schemas.microsoft.com/office/drawing/2014/main" id="{2D75579D-EAC9-4E5A-AE66-5F5CCE080106}"/>
                  </a:ext>
                </a:extLst>
              </p:cNvPr>
              <p:cNvCxnSpPr>
                <a:cxnSpLocks/>
              </p:cNvCxnSpPr>
              <p:nvPr/>
            </p:nvCxnSpPr>
            <p:spPr>
              <a:xfrm flipH="1">
                <a:off x="614859" y="7985497"/>
                <a:ext cx="56034" cy="71205"/>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grpSp>
        <p:cxnSp>
          <p:nvCxnSpPr>
            <p:cNvPr id="196" name="Connector 119">
              <a:extLst>
                <a:ext uri="{FF2B5EF4-FFF2-40B4-BE49-F238E27FC236}">
                  <a16:creationId xmlns:a16="http://schemas.microsoft.com/office/drawing/2014/main" id="{B70FF2F1-FD39-4C5C-A727-B6320428B5C8}"/>
                </a:ext>
              </a:extLst>
            </p:cNvPr>
            <p:cNvCxnSpPr>
              <a:cxnSpLocks/>
            </p:cNvCxnSpPr>
            <p:nvPr/>
          </p:nvCxnSpPr>
          <p:spPr>
            <a:xfrm>
              <a:off x="4375751" y="2562487"/>
              <a:ext cx="137085" cy="0"/>
            </a:xfrm>
            <a:prstGeom prst="line">
              <a:avLst/>
            </a:prstGeom>
            <a:ln w="9525">
              <a:solidFill>
                <a:srgbClr val="0070C0"/>
              </a:solidFill>
              <a:prstDash val="solid"/>
            </a:ln>
          </p:spPr>
          <p:style>
            <a:lnRef idx="2">
              <a:schemeClr val="accent1"/>
            </a:lnRef>
            <a:fillRef idx="0">
              <a:schemeClr val="accent1"/>
            </a:fillRef>
            <a:effectRef idx="1">
              <a:schemeClr val="accent1"/>
            </a:effectRef>
            <a:fontRef idx="minor">
              <a:schemeClr val="tx1"/>
            </a:fontRef>
          </p:style>
        </p:cxnSp>
        <p:cxnSp>
          <p:nvCxnSpPr>
            <p:cNvPr id="197" name="Connector 119">
              <a:extLst>
                <a:ext uri="{FF2B5EF4-FFF2-40B4-BE49-F238E27FC236}">
                  <a16:creationId xmlns:a16="http://schemas.microsoft.com/office/drawing/2014/main" id="{89DC43D0-8014-4D02-857A-57CA32D6ACE0}"/>
                </a:ext>
              </a:extLst>
            </p:cNvPr>
            <p:cNvCxnSpPr>
              <a:cxnSpLocks/>
              <a:endCxn id="65" idx="1"/>
            </p:cNvCxnSpPr>
            <p:nvPr/>
          </p:nvCxnSpPr>
          <p:spPr>
            <a:xfrm>
              <a:off x="4550602" y="2565051"/>
              <a:ext cx="373061" cy="4083"/>
            </a:xfrm>
            <a:prstGeom prst="line">
              <a:avLst/>
            </a:prstGeom>
            <a:ln w="9525">
              <a:solidFill>
                <a:srgbClr val="0070C0"/>
              </a:solidFill>
              <a:prstDash val="solid"/>
              <a:tailEnd type="triangle"/>
            </a:ln>
          </p:spPr>
          <p:style>
            <a:lnRef idx="2">
              <a:schemeClr val="accent1"/>
            </a:lnRef>
            <a:fillRef idx="0">
              <a:schemeClr val="accent1"/>
            </a:fillRef>
            <a:effectRef idx="1">
              <a:schemeClr val="accent1"/>
            </a:effectRef>
            <a:fontRef idx="minor">
              <a:schemeClr val="tx1"/>
            </a:fontRef>
          </p:style>
        </p:cxnSp>
      </p:grpSp>
      <p:grpSp>
        <p:nvGrpSpPr>
          <p:cNvPr id="207" name="Grupo 206">
            <a:extLst>
              <a:ext uri="{FF2B5EF4-FFF2-40B4-BE49-F238E27FC236}">
                <a16:creationId xmlns:a16="http://schemas.microsoft.com/office/drawing/2014/main" id="{6DD524DC-BDCA-484C-8721-7A1845EE9874}"/>
              </a:ext>
            </a:extLst>
          </p:cNvPr>
          <p:cNvGrpSpPr/>
          <p:nvPr/>
        </p:nvGrpSpPr>
        <p:grpSpPr>
          <a:xfrm rot="5400000">
            <a:off x="5236784" y="2853751"/>
            <a:ext cx="88937" cy="71205"/>
            <a:chOff x="581956" y="7985497"/>
            <a:chExt cx="88937" cy="71205"/>
          </a:xfrm>
        </p:grpSpPr>
        <p:cxnSp>
          <p:nvCxnSpPr>
            <p:cNvPr id="216" name="Connector 13">
              <a:extLst>
                <a:ext uri="{FF2B5EF4-FFF2-40B4-BE49-F238E27FC236}">
                  <a16:creationId xmlns:a16="http://schemas.microsoft.com/office/drawing/2014/main" id="{AAF2F40A-E0F0-46CB-A840-1EE5028581B0}"/>
                </a:ext>
              </a:extLst>
            </p:cNvPr>
            <p:cNvCxnSpPr>
              <a:cxnSpLocks/>
            </p:cNvCxnSpPr>
            <p:nvPr/>
          </p:nvCxnSpPr>
          <p:spPr>
            <a:xfrm flipH="1">
              <a:off x="581956" y="7985497"/>
              <a:ext cx="58124" cy="66111"/>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217" name="Connector 14">
              <a:extLst>
                <a:ext uri="{FF2B5EF4-FFF2-40B4-BE49-F238E27FC236}">
                  <a16:creationId xmlns:a16="http://schemas.microsoft.com/office/drawing/2014/main" id="{31E65B3A-85F7-4EA6-9341-BE28F2405E6E}"/>
                </a:ext>
              </a:extLst>
            </p:cNvPr>
            <p:cNvCxnSpPr>
              <a:cxnSpLocks/>
            </p:cNvCxnSpPr>
            <p:nvPr/>
          </p:nvCxnSpPr>
          <p:spPr>
            <a:xfrm flipH="1">
              <a:off x="614859" y="7985497"/>
              <a:ext cx="56034" cy="71205"/>
            </a:xfrm>
            <a:prstGeom prst="line">
              <a:avLst/>
            </a:prstGeom>
            <a:ln w="9525">
              <a:solidFill>
                <a:srgbClr val="0070C0"/>
              </a:solidFill>
            </a:ln>
          </p:spPr>
          <p:style>
            <a:lnRef idx="2">
              <a:schemeClr val="accent1"/>
            </a:lnRef>
            <a:fillRef idx="0">
              <a:schemeClr val="accent1"/>
            </a:fillRef>
            <a:effectRef idx="1">
              <a:schemeClr val="accent1"/>
            </a:effectRef>
            <a:fontRef idx="minor">
              <a:schemeClr val="tx1"/>
            </a:fontRef>
          </p:style>
        </p:cxnSp>
      </p:grpSp>
      <p:cxnSp>
        <p:nvCxnSpPr>
          <p:cNvPr id="208" name="Connector 119">
            <a:extLst>
              <a:ext uri="{FF2B5EF4-FFF2-40B4-BE49-F238E27FC236}">
                <a16:creationId xmlns:a16="http://schemas.microsoft.com/office/drawing/2014/main" id="{C34BCD2D-C956-43E4-8097-2771BFCA751B}"/>
              </a:ext>
            </a:extLst>
          </p:cNvPr>
          <p:cNvCxnSpPr>
            <a:cxnSpLocks/>
          </p:cNvCxnSpPr>
          <p:nvPr/>
        </p:nvCxnSpPr>
        <p:spPr>
          <a:xfrm rot="5400000">
            <a:off x="5217821" y="2796700"/>
            <a:ext cx="137085" cy="0"/>
          </a:xfrm>
          <a:prstGeom prst="line">
            <a:avLst/>
          </a:prstGeom>
          <a:ln w="9525">
            <a:solidFill>
              <a:srgbClr val="0070C0"/>
            </a:solidFill>
            <a:prstDash val="solid"/>
          </a:ln>
        </p:spPr>
        <p:style>
          <a:lnRef idx="2">
            <a:schemeClr val="accent1"/>
          </a:lnRef>
          <a:fillRef idx="0">
            <a:schemeClr val="accent1"/>
          </a:fillRef>
          <a:effectRef idx="1">
            <a:schemeClr val="accent1"/>
          </a:effectRef>
          <a:fontRef idx="minor">
            <a:schemeClr val="tx1"/>
          </a:fontRef>
        </p:style>
      </p:cxnSp>
      <p:cxnSp>
        <p:nvCxnSpPr>
          <p:cNvPr id="211" name="Connector 119">
            <a:extLst>
              <a:ext uri="{FF2B5EF4-FFF2-40B4-BE49-F238E27FC236}">
                <a16:creationId xmlns:a16="http://schemas.microsoft.com/office/drawing/2014/main" id="{4EB77806-247C-468D-8130-D350FBCBE59D}"/>
              </a:ext>
            </a:extLst>
          </p:cNvPr>
          <p:cNvCxnSpPr>
            <a:cxnSpLocks/>
            <a:endCxn id="91" idx="0"/>
          </p:cNvCxnSpPr>
          <p:nvPr/>
        </p:nvCxnSpPr>
        <p:spPr>
          <a:xfrm flipH="1">
            <a:off x="5282946" y="2913304"/>
            <a:ext cx="2286" cy="202184"/>
          </a:xfrm>
          <a:prstGeom prst="line">
            <a:avLst/>
          </a:prstGeom>
          <a:ln w="9525">
            <a:solidFill>
              <a:srgbClr val="0070C0"/>
            </a:solidFill>
            <a:prstDash val="solid"/>
            <a:headEnd w="lg" len="sm"/>
            <a:tailEnd type="triangle"/>
          </a:ln>
        </p:spPr>
        <p:style>
          <a:lnRef idx="2">
            <a:schemeClr val="accent1"/>
          </a:lnRef>
          <a:fillRef idx="0">
            <a:schemeClr val="accent1"/>
          </a:fillRef>
          <a:effectRef idx="1">
            <a:schemeClr val="accent1"/>
          </a:effectRef>
          <a:fontRef idx="minor">
            <a:schemeClr val="tx1"/>
          </a:fontRef>
        </p:style>
      </p:cxnSp>
      <p:sp>
        <p:nvSpPr>
          <p:cNvPr id="218" name="TextBox 15">
            <a:extLst>
              <a:ext uri="{FF2B5EF4-FFF2-40B4-BE49-F238E27FC236}">
                <a16:creationId xmlns:a16="http://schemas.microsoft.com/office/drawing/2014/main" id="{C4190CBA-3D08-45CC-9AD7-9382855EF83E}"/>
              </a:ext>
            </a:extLst>
          </p:cNvPr>
          <p:cNvSpPr txBox="1"/>
          <p:nvPr/>
        </p:nvSpPr>
        <p:spPr>
          <a:xfrm>
            <a:off x="3650209" y="2657178"/>
            <a:ext cx="1011365" cy="291943"/>
          </a:xfrm>
          <a:prstGeom prst="rect">
            <a:avLst/>
          </a:prstGeom>
          <a:noFill/>
        </p:spPr>
        <p:txBody>
          <a:bodyPr wrap="square" lIns="18288" tIns="18288" rIns="18288" bIns="18288">
            <a:noAutofit/>
          </a:bodyPr>
          <a:lstStyle/>
          <a:p>
            <a:r>
              <a:rPr lang="es-VE" sz="700" dirty="0">
                <a:solidFill>
                  <a:srgbClr val="000000"/>
                </a:solidFill>
                <a:latin typeface="Arial"/>
              </a:rPr>
              <a:t>Aire de Instrumentos (80 – 100 psig)</a:t>
            </a:r>
          </a:p>
        </p:txBody>
      </p:sp>
      <p:cxnSp>
        <p:nvCxnSpPr>
          <p:cNvPr id="223" name="Connector 70">
            <a:extLst>
              <a:ext uri="{FF2B5EF4-FFF2-40B4-BE49-F238E27FC236}">
                <a16:creationId xmlns:a16="http://schemas.microsoft.com/office/drawing/2014/main" id="{FD986421-4F3E-4693-843A-02491DBDB0AC}"/>
              </a:ext>
            </a:extLst>
          </p:cNvPr>
          <p:cNvCxnSpPr>
            <a:cxnSpLocks/>
          </p:cNvCxnSpPr>
          <p:nvPr/>
        </p:nvCxnSpPr>
        <p:spPr>
          <a:xfrm flipV="1">
            <a:off x="6889242" y="3991026"/>
            <a:ext cx="515493" cy="761"/>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grpSp>
        <p:nvGrpSpPr>
          <p:cNvPr id="228" name="Grupo 227">
            <a:extLst>
              <a:ext uri="{FF2B5EF4-FFF2-40B4-BE49-F238E27FC236}">
                <a16:creationId xmlns:a16="http://schemas.microsoft.com/office/drawing/2014/main" id="{80D2C8A8-AF6C-430F-9AA2-B5D0C045112D}"/>
              </a:ext>
            </a:extLst>
          </p:cNvPr>
          <p:cNvGrpSpPr/>
          <p:nvPr/>
        </p:nvGrpSpPr>
        <p:grpSpPr>
          <a:xfrm>
            <a:off x="5491718" y="964537"/>
            <a:ext cx="437895" cy="420454"/>
            <a:chOff x="5503164" y="1115739"/>
            <a:chExt cx="437895" cy="420454"/>
          </a:xfrm>
        </p:grpSpPr>
        <p:sp>
          <p:nvSpPr>
            <p:cNvPr id="229" name="Rectángulo: esquinas redondeadas 228">
              <a:extLst>
                <a:ext uri="{FF2B5EF4-FFF2-40B4-BE49-F238E27FC236}">
                  <a16:creationId xmlns:a16="http://schemas.microsoft.com/office/drawing/2014/main" id="{E8D05043-8692-4BAB-AA9E-0638ACBF0799}"/>
                </a:ext>
              </a:extLst>
            </p:cNvPr>
            <p:cNvSpPr/>
            <p:nvPr/>
          </p:nvSpPr>
          <p:spPr>
            <a:xfrm>
              <a:off x="5532120" y="1133856"/>
              <a:ext cx="384048" cy="384048"/>
            </a:xfrm>
            <a:prstGeom prst="roundRect">
              <a:avLst>
                <a:gd name="adj" fmla="val 50000"/>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grpSp>
          <p:nvGrpSpPr>
            <p:cNvPr id="230" name="Grupo 229">
              <a:extLst>
                <a:ext uri="{FF2B5EF4-FFF2-40B4-BE49-F238E27FC236}">
                  <a16:creationId xmlns:a16="http://schemas.microsoft.com/office/drawing/2014/main" id="{888CB060-36C6-4323-80D7-C1ED37705289}"/>
                </a:ext>
              </a:extLst>
            </p:cNvPr>
            <p:cNvGrpSpPr/>
            <p:nvPr/>
          </p:nvGrpSpPr>
          <p:grpSpPr>
            <a:xfrm>
              <a:off x="5503164" y="1115739"/>
              <a:ext cx="437895" cy="420454"/>
              <a:chOff x="5503164" y="1115739"/>
              <a:chExt cx="437895" cy="420454"/>
            </a:xfrm>
          </p:grpSpPr>
          <p:grpSp>
            <p:nvGrpSpPr>
              <p:cNvPr id="233" name="Grupo 232">
                <a:extLst>
                  <a:ext uri="{FF2B5EF4-FFF2-40B4-BE49-F238E27FC236}">
                    <a16:creationId xmlns:a16="http://schemas.microsoft.com/office/drawing/2014/main" id="{5839A899-4D80-4F6D-A4C0-988A294D7842}"/>
                  </a:ext>
                </a:extLst>
              </p:cNvPr>
              <p:cNvGrpSpPr/>
              <p:nvPr/>
            </p:nvGrpSpPr>
            <p:grpSpPr>
              <a:xfrm>
                <a:off x="5503164" y="1115739"/>
                <a:ext cx="437895" cy="420454"/>
                <a:chOff x="5503164" y="1115739"/>
                <a:chExt cx="437895" cy="420454"/>
              </a:xfrm>
            </p:grpSpPr>
            <p:sp>
              <p:nvSpPr>
                <p:cNvPr id="235" name="CuadroTexto 234">
                  <a:extLst>
                    <a:ext uri="{FF2B5EF4-FFF2-40B4-BE49-F238E27FC236}">
                      <a16:creationId xmlns:a16="http://schemas.microsoft.com/office/drawing/2014/main" id="{547FF1D4-0185-4445-B15D-6BC489BCCCEC}"/>
                    </a:ext>
                  </a:extLst>
                </p:cNvPr>
                <p:cNvSpPr txBox="1"/>
                <p:nvPr/>
              </p:nvSpPr>
              <p:spPr>
                <a:xfrm>
                  <a:off x="5532120" y="1149010"/>
                  <a:ext cx="385573" cy="338554"/>
                </a:xfrm>
                <a:prstGeom prst="rect">
                  <a:avLst/>
                </a:prstGeom>
                <a:noFill/>
              </p:spPr>
              <p:txBody>
                <a:bodyPr wrap="square">
                  <a:spAutoFit/>
                </a:bodyPr>
                <a:lstStyle/>
                <a:p>
                  <a:pPr algn="ctr"/>
                  <a:r>
                    <a:rPr lang="es-VE" sz="800" dirty="0" err="1">
                      <a:solidFill>
                        <a:srgbClr val="000000"/>
                      </a:solidFill>
                      <a:latin typeface="Arial"/>
                    </a:rPr>
                    <a:t>F</a:t>
                  </a:r>
                  <a:r>
                    <a:rPr lang="es-VE" sz="800" b="0" dirty="0" err="1">
                      <a:solidFill>
                        <a:srgbClr val="000000"/>
                      </a:solidFill>
                      <a:latin typeface="Arial"/>
                    </a:rPr>
                    <a:t>IC</a:t>
                  </a:r>
                  <a:endParaRPr lang="es-VE" sz="800" b="0" dirty="0">
                    <a:solidFill>
                      <a:srgbClr val="000000"/>
                    </a:solidFill>
                    <a:latin typeface="Arial"/>
                  </a:endParaRPr>
                </a:p>
                <a:p>
                  <a:pPr algn="ctr"/>
                  <a:r>
                    <a:rPr lang="es-VE" sz="800" b="0" dirty="0">
                      <a:solidFill>
                        <a:srgbClr val="000000"/>
                      </a:solidFill>
                      <a:latin typeface="Arial"/>
                    </a:rPr>
                    <a:t>101</a:t>
                  </a:r>
                </a:p>
              </p:txBody>
            </p:sp>
            <p:sp>
              <p:nvSpPr>
                <p:cNvPr id="236" name="Rectángulo 235">
                  <a:extLst>
                    <a:ext uri="{FF2B5EF4-FFF2-40B4-BE49-F238E27FC236}">
                      <a16:creationId xmlns:a16="http://schemas.microsoft.com/office/drawing/2014/main" id="{1AA8AFCB-0754-454F-8C82-851C92AD429E}"/>
                    </a:ext>
                  </a:extLst>
                </p:cNvPr>
                <p:cNvSpPr/>
                <p:nvPr/>
              </p:nvSpPr>
              <p:spPr>
                <a:xfrm>
                  <a:off x="5503164" y="1115739"/>
                  <a:ext cx="437895" cy="420454"/>
                </a:xfrm>
                <a:prstGeom prst="rect">
                  <a:avLst/>
                </a:prstGeom>
                <a:no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grpSp>
          <p:cxnSp>
            <p:nvCxnSpPr>
              <p:cNvPr id="234" name="Conector recto 233">
                <a:extLst>
                  <a:ext uri="{FF2B5EF4-FFF2-40B4-BE49-F238E27FC236}">
                    <a16:creationId xmlns:a16="http://schemas.microsoft.com/office/drawing/2014/main" id="{C7929A92-D21B-42E2-8B24-0DA11A723749}"/>
                  </a:ext>
                </a:extLst>
              </p:cNvPr>
              <p:cNvCxnSpPr>
                <a:cxnSpLocks/>
                <a:stCxn id="235" idx="1"/>
                <a:endCxn id="229" idx="3"/>
              </p:cNvCxnSpPr>
              <p:nvPr/>
            </p:nvCxnSpPr>
            <p:spPr>
              <a:xfrm>
                <a:off x="5532120" y="1318287"/>
                <a:ext cx="384048" cy="759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grpSp>
      </p:grpSp>
      <p:cxnSp>
        <p:nvCxnSpPr>
          <p:cNvPr id="239" name="Conector: angular 238">
            <a:extLst>
              <a:ext uri="{FF2B5EF4-FFF2-40B4-BE49-F238E27FC236}">
                <a16:creationId xmlns:a16="http://schemas.microsoft.com/office/drawing/2014/main" id="{C5C40EE9-A3EE-42CF-9278-16AA83B5C6E5}"/>
              </a:ext>
            </a:extLst>
          </p:cNvPr>
          <p:cNvCxnSpPr>
            <a:cxnSpLocks/>
            <a:stCxn id="255" idx="1"/>
            <a:endCxn id="236" idx="3"/>
          </p:cNvCxnSpPr>
          <p:nvPr/>
        </p:nvCxnSpPr>
        <p:spPr>
          <a:xfrm rot="10800000">
            <a:off x="5929614" y="1174764"/>
            <a:ext cx="556025" cy="142"/>
          </a:xfrm>
          <a:prstGeom prst="bentConnector3">
            <a:avLst>
              <a:gd name="adj1" fmla="val 50000"/>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252" name="Connector 70">
            <a:extLst>
              <a:ext uri="{FF2B5EF4-FFF2-40B4-BE49-F238E27FC236}">
                <a16:creationId xmlns:a16="http://schemas.microsoft.com/office/drawing/2014/main" id="{5837A6B1-BDD8-4EBB-B4DB-1C5CDB76B02B}"/>
              </a:ext>
            </a:extLst>
          </p:cNvPr>
          <p:cNvCxnSpPr>
            <a:cxnSpLocks/>
          </p:cNvCxnSpPr>
          <p:nvPr/>
        </p:nvCxnSpPr>
        <p:spPr>
          <a:xfrm>
            <a:off x="2490788" y="3988136"/>
            <a:ext cx="754759" cy="604"/>
          </a:xfrm>
          <a:prstGeom prst="line">
            <a:avLst/>
          </a:prstGeom>
          <a:ln w="38100">
            <a:solidFill>
              <a:srgbClr val="007AFF"/>
            </a:solidFill>
          </a:ln>
        </p:spPr>
        <p:style>
          <a:lnRef idx="2">
            <a:schemeClr val="accent1"/>
          </a:lnRef>
          <a:fillRef idx="0">
            <a:schemeClr val="accent1"/>
          </a:fillRef>
          <a:effectRef idx="1">
            <a:schemeClr val="accent1"/>
          </a:effectRef>
          <a:fontRef idx="minor">
            <a:schemeClr val="tx1"/>
          </a:fontRef>
        </p:style>
      </p:cxnSp>
      <p:cxnSp>
        <p:nvCxnSpPr>
          <p:cNvPr id="256" name="Connector 19">
            <a:extLst>
              <a:ext uri="{FF2B5EF4-FFF2-40B4-BE49-F238E27FC236}">
                <a16:creationId xmlns:a16="http://schemas.microsoft.com/office/drawing/2014/main" id="{5A5D0F29-6044-4AB2-AED5-7C1B377CFE51}"/>
              </a:ext>
            </a:extLst>
          </p:cNvPr>
          <p:cNvCxnSpPr/>
          <p:nvPr/>
        </p:nvCxnSpPr>
        <p:spPr>
          <a:xfrm flipV="1">
            <a:off x="3554156" y="3566005"/>
            <a:ext cx="0" cy="429768"/>
          </a:xfrm>
          <a:prstGeom prst="line">
            <a:avLst/>
          </a:prstGeom>
          <a:ln w="11430">
            <a:solidFill>
              <a:srgbClr val="000000"/>
            </a:solidFill>
          </a:ln>
        </p:spPr>
        <p:style>
          <a:lnRef idx="2">
            <a:schemeClr val="accent1"/>
          </a:lnRef>
          <a:fillRef idx="0">
            <a:schemeClr val="accent1"/>
          </a:fillRef>
          <a:effectRef idx="1">
            <a:schemeClr val="accent1"/>
          </a:effectRef>
          <a:fontRef idx="minor">
            <a:schemeClr val="tx1"/>
          </a:fontRef>
        </p:style>
      </p:cxnSp>
      <p:sp>
        <p:nvSpPr>
          <p:cNvPr id="257" name="Oval 20">
            <a:extLst>
              <a:ext uri="{FF2B5EF4-FFF2-40B4-BE49-F238E27FC236}">
                <a16:creationId xmlns:a16="http://schemas.microsoft.com/office/drawing/2014/main" id="{6518AAFC-ECBF-425A-97A9-BB1947AC7E01}"/>
              </a:ext>
            </a:extLst>
          </p:cNvPr>
          <p:cNvSpPr/>
          <p:nvPr/>
        </p:nvSpPr>
        <p:spPr>
          <a:xfrm>
            <a:off x="3362132" y="3163669"/>
            <a:ext cx="384048" cy="384048"/>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ES" sz="750" dirty="0">
                <a:solidFill>
                  <a:srgbClr val="000000"/>
                </a:solidFill>
                <a:latin typeface="Arial"/>
              </a:rPr>
              <a:t>F</a:t>
            </a:r>
            <a:r>
              <a:rPr sz="750" b="0" dirty="0">
                <a:solidFill>
                  <a:srgbClr val="000000"/>
                </a:solidFill>
                <a:latin typeface="Arial"/>
              </a:rPr>
              <a:t>T</a:t>
            </a:r>
          </a:p>
          <a:p>
            <a:pPr algn="ctr"/>
            <a:r>
              <a:rPr lang="es-ES" sz="750" dirty="0">
                <a:solidFill>
                  <a:srgbClr val="000000"/>
                </a:solidFill>
                <a:latin typeface="Arial"/>
              </a:rPr>
              <a:t>2</a:t>
            </a:r>
            <a:r>
              <a:rPr sz="750" b="0" dirty="0">
                <a:solidFill>
                  <a:srgbClr val="000000"/>
                </a:solidFill>
                <a:latin typeface="Arial"/>
              </a:rPr>
              <a:t>01</a:t>
            </a:r>
          </a:p>
        </p:txBody>
      </p:sp>
      <p:cxnSp>
        <p:nvCxnSpPr>
          <p:cNvPr id="258" name="Conector: angular 257">
            <a:extLst>
              <a:ext uri="{FF2B5EF4-FFF2-40B4-BE49-F238E27FC236}">
                <a16:creationId xmlns:a16="http://schemas.microsoft.com/office/drawing/2014/main" id="{3E738588-F855-4922-B0CB-55D0EC7BA6DD}"/>
              </a:ext>
            </a:extLst>
          </p:cNvPr>
          <p:cNvCxnSpPr>
            <a:cxnSpLocks/>
            <a:stCxn id="257" idx="0"/>
          </p:cNvCxnSpPr>
          <p:nvPr/>
        </p:nvCxnSpPr>
        <p:spPr>
          <a:xfrm rot="5400000" flipH="1" flipV="1">
            <a:off x="3603993" y="1271880"/>
            <a:ext cx="1841953" cy="1941627"/>
          </a:xfrm>
          <a:prstGeom prst="bentConnector2">
            <a:avLst/>
          </a:prstGeom>
          <a:ln w="9525">
            <a:solidFill>
              <a:schemeClr val="tx1"/>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182" name="Oval 96">
            <a:extLst>
              <a:ext uri="{FF2B5EF4-FFF2-40B4-BE49-F238E27FC236}">
                <a16:creationId xmlns:a16="http://schemas.microsoft.com/office/drawing/2014/main" id="{A1500F68-D64A-47EF-A459-C1B2FFD4129F}"/>
              </a:ext>
            </a:extLst>
          </p:cNvPr>
          <p:cNvSpPr/>
          <p:nvPr/>
        </p:nvSpPr>
        <p:spPr>
          <a:xfrm>
            <a:off x="498997" y="5208016"/>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dirty="0">
                <a:solidFill>
                  <a:srgbClr val="000000"/>
                </a:solidFill>
                <a:latin typeface="Arial"/>
              </a:rPr>
              <a:t>F</a:t>
            </a:r>
            <a:r>
              <a:rPr lang="es-VE" sz="800" b="0" dirty="0">
                <a:solidFill>
                  <a:srgbClr val="000000"/>
                </a:solidFill>
                <a:latin typeface="Arial"/>
              </a:rPr>
              <a:t>T</a:t>
            </a:r>
          </a:p>
        </p:txBody>
      </p:sp>
      <p:sp>
        <p:nvSpPr>
          <p:cNvPr id="183" name="TextBox 97">
            <a:extLst>
              <a:ext uri="{FF2B5EF4-FFF2-40B4-BE49-F238E27FC236}">
                <a16:creationId xmlns:a16="http://schemas.microsoft.com/office/drawing/2014/main" id="{CEA6760F-11E1-4FC2-99EC-043BDCBAF627}"/>
              </a:ext>
            </a:extLst>
          </p:cNvPr>
          <p:cNvSpPr txBox="1"/>
          <p:nvPr/>
        </p:nvSpPr>
        <p:spPr>
          <a:xfrm>
            <a:off x="965342" y="5253736"/>
            <a:ext cx="2697479" cy="182880"/>
          </a:xfrm>
          <a:prstGeom prst="rect">
            <a:avLst/>
          </a:prstGeom>
          <a:noFill/>
        </p:spPr>
        <p:txBody>
          <a:bodyPr wrap="square" lIns="0" tIns="0" rIns="0" bIns="0">
            <a:noAutofit/>
          </a:bodyPr>
          <a:lstStyle/>
          <a:p>
            <a:r>
              <a:rPr lang="es-VE" sz="1000" b="0" dirty="0">
                <a:solidFill>
                  <a:srgbClr val="000000"/>
                </a:solidFill>
                <a:latin typeface="Arial"/>
              </a:rPr>
              <a:t>Transmisor de flujo masico</a:t>
            </a:r>
          </a:p>
        </p:txBody>
      </p:sp>
      <p:sp>
        <p:nvSpPr>
          <p:cNvPr id="185" name="Oval 98">
            <a:extLst>
              <a:ext uri="{FF2B5EF4-FFF2-40B4-BE49-F238E27FC236}">
                <a16:creationId xmlns:a16="http://schemas.microsoft.com/office/drawing/2014/main" id="{3B18043F-03FF-440A-803F-4D6F50DB5D29}"/>
              </a:ext>
            </a:extLst>
          </p:cNvPr>
          <p:cNvSpPr/>
          <p:nvPr/>
        </p:nvSpPr>
        <p:spPr>
          <a:xfrm>
            <a:off x="493775" y="5751324"/>
            <a:ext cx="256032" cy="256032"/>
          </a:xfrm>
          <a:prstGeom prst="ellipse">
            <a:avLst/>
          </a:prstGeom>
          <a:solidFill>
            <a:srgbClr val="FFFFFF"/>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wrap="square" lIns="0" tIns="18288" rIns="0" bIns="0" rtlCol="0" anchor="ctr">
            <a:noAutofit/>
          </a:bodyPr>
          <a:lstStyle/>
          <a:p>
            <a:pPr algn="ctr"/>
            <a:r>
              <a:rPr lang="es-VE" sz="800" dirty="0" err="1">
                <a:solidFill>
                  <a:srgbClr val="000000"/>
                </a:solidFill>
                <a:latin typeface="Arial"/>
              </a:rPr>
              <a:t>F</a:t>
            </a:r>
            <a:r>
              <a:rPr lang="es-VE" sz="800" b="0" dirty="0" err="1">
                <a:solidFill>
                  <a:srgbClr val="000000"/>
                </a:solidFill>
                <a:latin typeface="Arial"/>
              </a:rPr>
              <a:t>IC</a:t>
            </a:r>
            <a:endParaRPr lang="es-VE" sz="800" b="0" dirty="0">
              <a:solidFill>
                <a:srgbClr val="000000"/>
              </a:solidFill>
              <a:latin typeface="Arial"/>
            </a:endParaRPr>
          </a:p>
        </p:txBody>
      </p:sp>
      <p:sp>
        <p:nvSpPr>
          <p:cNvPr id="189" name="TextBox 99">
            <a:extLst>
              <a:ext uri="{FF2B5EF4-FFF2-40B4-BE49-F238E27FC236}">
                <a16:creationId xmlns:a16="http://schemas.microsoft.com/office/drawing/2014/main" id="{492B3AAF-60C2-4B6B-954F-DF86069123D4}"/>
              </a:ext>
            </a:extLst>
          </p:cNvPr>
          <p:cNvSpPr txBox="1"/>
          <p:nvPr/>
        </p:nvSpPr>
        <p:spPr>
          <a:xfrm>
            <a:off x="960120" y="5797044"/>
            <a:ext cx="2697479" cy="182880"/>
          </a:xfrm>
          <a:prstGeom prst="rect">
            <a:avLst/>
          </a:prstGeom>
          <a:noFill/>
        </p:spPr>
        <p:txBody>
          <a:bodyPr wrap="square" lIns="0" tIns="0" rIns="0" bIns="0">
            <a:noAutofit/>
          </a:bodyPr>
          <a:lstStyle/>
          <a:p>
            <a:r>
              <a:rPr lang="es-VE" sz="1000" b="0" dirty="0">
                <a:solidFill>
                  <a:srgbClr val="000000"/>
                </a:solidFill>
                <a:latin typeface="Arial"/>
              </a:rPr>
              <a:t>Controlador indicador de flujo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17520" y="172116"/>
            <a:ext cx="8138160" cy="237744"/>
          </a:xfrm>
          <a:prstGeom prst="rect">
            <a:avLst/>
          </a:prstGeom>
          <a:noFill/>
        </p:spPr>
        <p:txBody>
          <a:bodyPr wrap="square" lIns="0" tIns="0" rIns="0" bIns="0">
            <a:noAutofit/>
          </a:bodyPr>
          <a:lstStyle/>
          <a:p>
            <a:pPr algn="ctr"/>
            <a:r>
              <a:rPr lang="es-VE" b="1">
                <a:latin typeface="Arial"/>
              </a:rPr>
              <a:t>SISTEMA DE ATEMPERADORES DE VAPOR DE ESCAPE</a:t>
            </a:r>
          </a:p>
        </p:txBody>
      </p:sp>
      <p:sp>
        <p:nvSpPr>
          <p:cNvPr id="4" name="TextBox 3"/>
          <p:cNvSpPr txBox="1"/>
          <p:nvPr/>
        </p:nvSpPr>
        <p:spPr>
          <a:xfrm>
            <a:off x="4320540" y="508930"/>
            <a:ext cx="5532120" cy="237744"/>
          </a:xfrm>
          <a:prstGeom prst="rect">
            <a:avLst/>
          </a:prstGeom>
          <a:noFill/>
        </p:spPr>
        <p:txBody>
          <a:bodyPr wrap="square" lIns="0" tIns="0" rIns="0" bIns="0">
            <a:noAutofit/>
          </a:bodyPr>
          <a:lstStyle/>
          <a:p>
            <a:pPr algn="ctr"/>
            <a:r>
              <a:rPr lang="es-VE" sz="1400" b="1" dirty="0">
                <a:latin typeface="Arial"/>
              </a:rPr>
              <a:t>CALCULO Y SELECCIÓN DE ATEMPERADORES</a:t>
            </a:r>
          </a:p>
        </p:txBody>
      </p:sp>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2"/>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3"/>
          <a:stretch>
            <a:fillRect/>
          </a:stretch>
        </p:blipFill>
        <p:spPr>
          <a:xfrm>
            <a:off x="12001500" y="140206"/>
            <a:ext cx="1713547" cy="578798"/>
          </a:xfrm>
          <a:prstGeom prst="rect">
            <a:avLst/>
          </a:prstGeom>
        </p:spPr>
      </p:pic>
      <p:sp>
        <p:nvSpPr>
          <p:cNvPr id="8" name="Shape 5">
            <a:extLst>
              <a:ext uri="{FF2B5EF4-FFF2-40B4-BE49-F238E27FC236}">
                <a16:creationId xmlns:a16="http://schemas.microsoft.com/office/drawing/2014/main" id="{F54BB138-FEBF-4B44-8CE2-427CFF9C282C}"/>
              </a:ext>
            </a:extLst>
          </p:cNvPr>
          <p:cNvSpPr/>
          <p:nvPr/>
        </p:nvSpPr>
        <p:spPr>
          <a:xfrm>
            <a:off x="2779776" y="1025624"/>
            <a:ext cx="2514600" cy="1234440"/>
          </a:xfrm>
          <a:prstGeom prst="roundRect">
            <a:avLst>
              <a:gd name="adj" fmla="val 5926"/>
            </a:avLst>
          </a:prstGeom>
          <a:solidFill>
            <a:srgbClr val="EAF4E7"/>
          </a:solidFill>
          <a:ln w="12700">
            <a:solidFill>
              <a:srgbClr val="4D8C3A"/>
            </a:solidFill>
            <a:prstDash val="solid"/>
          </a:ln>
        </p:spPr>
      </p:sp>
      <p:sp>
        <p:nvSpPr>
          <p:cNvPr id="9" name="Shape 6">
            <a:extLst>
              <a:ext uri="{FF2B5EF4-FFF2-40B4-BE49-F238E27FC236}">
                <a16:creationId xmlns:a16="http://schemas.microsoft.com/office/drawing/2014/main" id="{D70E8A8C-C4D1-412C-AF17-69B93785B0FD}"/>
              </a:ext>
            </a:extLst>
          </p:cNvPr>
          <p:cNvSpPr/>
          <p:nvPr/>
        </p:nvSpPr>
        <p:spPr>
          <a:xfrm>
            <a:off x="2898648" y="1153640"/>
            <a:ext cx="301752" cy="301752"/>
          </a:xfrm>
          <a:prstGeom prst="ellipse">
            <a:avLst/>
          </a:prstGeom>
          <a:solidFill>
            <a:srgbClr val="4D8C3A"/>
          </a:solidFill>
          <a:ln w="12700">
            <a:solidFill>
              <a:srgbClr val="4D8C3A"/>
            </a:solidFill>
            <a:prstDash val="solid"/>
          </a:ln>
        </p:spPr>
      </p:sp>
      <p:sp>
        <p:nvSpPr>
          <p:cNvPr id="10" name="Text 7">
            <a:extLst>
              <a:ext uri="{FF2B5EF4-FFF2-40B4-BE49-F238E27FC236}">
                <a16:creationId xmlns:a16="http://schemas.microsoft.com/office/drawing/2014/main" id="{101027BA-C26F-404A-BF4E-BD5E6B50F2A6}"/>
              </a:ext>
            </a:extLst>
          </p:cNvPr>
          <p:cNvSpPr/>
          <p:nvPr/>
        </p:nvSpPr>
        <p:spPr>
          <a:xfrm>
            <a:off x="2898648" y="1181072"/>
            <a:ext cx="301752" cy="164592"/>
          </a:xfrm>
          <a:prstGeom prst="rect">
            <a:avLst/>
          </a:prstGeom>
          <a:noFill/>
          <a:ln/>
        </p:spPr>
        <p:txBody>
          <a:bodyPr wrap="square" lIns="0" tIns="0" rIns="0" bIns="0" rtlCol="0" anchor="ctr">
            <a:normAutofit lnSpcReduction="10000"/>
          </a:bodyPr>
          <a:lstStyle/>
          <a:p>
            <a:pPr marL="0" indent="0" algn="ctr">
              <a:buNone/>
            </a:pPr>
            <a:r>
              <a:rPr lang="es-VE" sz="1150" b="1">
                <a:solidFill>
                  <a:srgbClr val="FFFFFF"/>
                </a:solidFill>
                <a:latin typeface="Arial" pitchFamily="34" charset="0"/>
                <a:ea typeface="Arial" pitchFamily="34" charset="-122"/>
                <a:cs typeface="Arial" pitchFamily="34" charset="-120"/>
              </a:rPr>
              <a:t>1</a:t>
            </a:r>
            <a:endParaRPr lang="es-VE" sz="1150"/>
          </a:p>
        </p:txBody>
      </p:sp>
      <p:sp>
        <p:nvSpPr>
          <p:cNvPr id="11" name="Text 8">
            <a:extLst>
              <a:ext uri="{FF2B5EF4-FFF2-40B4-BE49-F238E27FC236}">
                <a16:creationId xmlns:a16="http://schemas.microsoft.com/office/drawing/2014/main" id="{E5FC328C-4909-4CDF-9B85-A2830D98CDB7}"/>
              </a:ext>
            </a:extLst>
          </p:cNvPr>
          <p:cNvSpPr/>
          <p:nvPr/>
        </p:nvSpPr>
        <p:spPr>
          <a:xfrm>
            <a:off x="3273552" y="1144496"/>
            <a:ext cx="1783080" cy="393192"/>
          </a:xfrm>
          <a:prstGeom prst="rect">
            <a:avLst/>
          </a:prstGeom>
          <a:noFill/>
          <a:ln/>
        </p:spPr>
        <p:txBody>
          <a:bodyPr wrap="square" lIns="0" tIns="0" rIns="0" bIns="0" rtlCol="0" anchor="ctr">
            <a:normAutofit fontScale="92500" lnSpcReduction="10000"/>
          </a:bodyPr>
          <a:lstStyle/>
          <a:p>
            <a:pPr marL="0" indent="0" algn="l">
              <a:buNone/>
            </a:pPr>
            <a:r>
              <a:rPr lang="es-VE" sz="1500" b="1">
                <a:solidFill>
                  <a:srgbClr val="003B70"/>
                </a:solidFill>
                <a:latin typeface="Arial" pitchFamily="34" charset="0"/>
                <a:ea typeface="Arial" pitchFamily="34" charset="-122"/>
                <a:cs typeface="Arial" pitchFamily="34" charset="-120"/>
              </a:rPr>
              <a:t>Datos CAPCA</a:t>
            </a:r>
            <a:endParaRPr lang="es-VE" sz="1500"/>
          </a:p>
          <a:p>
            <a:pPr marL="0" indent="0" algn="l">
              <a:buNone/>
            </a:pPr>
            <a:r>
              <a:rPr lang="es-VE" sz="1500" b="1">
                <a:solidFill>
                  <a:srgbClr val="003B70"/>
                </a:solidFill>
                <a:latin typeface="Arial" pitchFamily="34" charset="0"/>
                <a:ea typeface="Arial" pitchFamily="34" charset="-122"/>
                <a:cs typeface="Arial" pitchFamily="34" charset="-120"/>
              </a:rPr>
              <a:t>formalizados</a:t>
            </a:r>
            <a:endParaRPr lang="es-VE" sz="1500"/>
          </a:p>
        </p:txBody>
      </p:sp>
      <p:sp>
        <p:nvSpPr>
          <p:cNvPr id="12" name="Text 9">
            <a:extLst>
              <a:ext uri="{FF2B5EF4-FFF2-40B4-BE49-F238E27FC236}">
                <a16:creationId xmlns:a16="http://schemas.microsoft.com/office/drawing/2014/main" id="{2F9259AF-B8C6-46A4-92DD-97A7654AA483}"/>
              </a:ext>
            </a:extLst>
          </p:cNvPr>
          <p:cNvSpPr/>
          <p:nvPr/>
        </p:nvSpPr>
        <p:spPr>
          <a:xfrm>
            <a:off x="2865120" y="1638272"/>
            <a:ext cx="2057400" cy="155448"/>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 Vapor: P, T y flujo másico de vapor</a:t>
            </a:r>
            <a:endParaRPr lang="es-VE" sz="1000"/>
          </a:p>
        </p:txBody>
      </p:sp>
      <p:sp>
        <p:nvSpPr>
          <p:cNvPr id="13" name="Text 10">
            <a:extLst>
              <a:ext uri="{FF2B5EF4-FFF2-40B4-BE49-F238E27FC236}">
                <a16:creationId xmlns:a16="http://schemas.microsoft.com/office/drawing/2014/main" id="{B4FB106C-9968-49DE-99A2-2E135D3B84A2}"/>
              </a:ext>
            </a:extLst>
          </p:cNvPr>
          <p:cNvSpPr/>
          <p:nvPr/>
        </p:nvSpPr>
        <p:spPr>
          <a:xfrm>
            <a:off x="2865120" y="1830296"/>
            <a:ext cx="2057400" cy="155448"/>
          </a:xfrm>
          <a:prstGeom prst="rect">
            <a:avLst/>
          </a:prstGeom>
          <a:noFill/>
          <a:ln/>
        </p:spPr>
        <p:txBody>
          <a:bodyPr wrap="square" lIns="0" tIns="0" rIns="0" bIns="0" rtlCol="0" anchor="ctr">
            <a:normAutofit/>
          </a:bodyPr>
          <a:lstStyle/>
          <a:p>
            <a:pPr marL="0" indent="0" algn="l">
              <a:buNone/>
            </a:pPr>
            <a:r>
              <a:rPr lang="es-VE" sz="1000" dirty="0">
                <a:solidFill>
                  <a:srgbClr val="4E5E6A"/>
                </a:solidFill>
                <a:latin typeface="Arial" pitchFamily="34" charset="0"/>
                <a:ea typeface="Arial" pitchFamily="34" charset="-122"/>
                <a:cs typeface="Arial" pitchFamily="34" charset="-120"/>
              </a:rPr>
              <a:t>• Agua: P, T, origen y calidad</a:t>
            </a:r>
            <a:endParaRPr lang="es-VE" sz="1000" dirty="0"/>
          </a:p>
        </p:txBody>
      </p:sp>
      <p:sp>
        <p:nvSpPr>
          <p:cNvPr id="14" name="Text 11">
            <a:extLst>
              <a:ext uri="{FF2B5EF4-FFF2-40B4-BE49-F238E27FC236}">
                <a16:creationId xmlns:a16="http://schemas.microsoft.com/office/drawing/2014/main" id="{6810851E-B980-413C-AA15-050285B29F52}"/>
              </a:ext>
            </a:extLst>
          </p:cNvPr>
          <p:cNvSpPr/>
          <p:nvPr/>
        </p:nvSpPr>
        <p:spPr>
          <a:xfrm>
            <a:off x="2865120" y="2022320"/>
            <a:ext cx="2474976" cy="155448"/>
          </a:xfrm>
          <a:prstGeom prst="rect">
            <a:avLst/>
          </a:prstGeom>
          <a:noFill/>
          <a:ln/>
        </p:spPr>
        <p:txBody>
          <a:bodyPr wrap="square" lIns="0" tIns="0" rIns="0" bIns="0" rtlCol="0" anchor="ctr">
            <a:noAutofit/>
          </a:bodyPr>
          <a:lstStyle/>
          <a:p>
            <a:pPr marL="0" indent="0" algn="l">
              <a:buNone/>
            </a:pPr>
            <a:r>
              <a:rPr lang="es-VE" sz="1000" dirty="0">
                <a:solidFill>
                  <a:srgbClr val="4E5E6A"/>
                </a:solidFill>
                <a:latin typeface="Arial" pitchFamily="34" charset="0"/>
                <a:ea typeface="Arial" pitchFamily="34" charset="-122"/>
                <a:cs typeface="Arial" pitchFamily="34" charset="-120"/>
              </a:rPr>
              <a:t>• Tuberías: diámetro / material / </a:t>
            </a:r>
            <a:r>
              <a:rPr lang="es-VE" sz="1000" dirty="0" err="1">
                <a:solidFill>
                  <a:srgbClr val="4E5E6A"/>
                </a:solidFill>
                <a:latin typeface="Arial" pitchFamily="34" charset="0"/>
                <a:ea typeface="Arial" pitchFamily="34" charset="-122"/>
                <a:cs typeface="Arial" pitchFamily="34" charset="-120"/>
              </a:rPr>
              <a:t>schedule</a:t>
            </a:r>
            <a:endParaRPr lang="es-VE" sz="1000" dirty="0"/>
          </a:p>
        </p:txBody>
      </p:sp>
      <p:sp>
        <p:nvSpPr>
          <p:cNvPr id="15" name="Shape 12">
            <a:extLst>
              <a:ext uri="{FF2B5EF4-FFF2-40B4-BE49-F238E27FC236}">
                <a16:creationId xmlns:a16="http://schemas.microsoft.com/office/drawing/2014/main" id="{E63490C7-5316-4CCA-B352-C1557B624E29}"/>
              </a:ext>
            </a:extLst>
          </p:cNvPr>
          <p:cNvSpPr/>
          <p:nvPr/>
        </p:nvSpPr>
        <p:spPr>
          <a:xfrm>
            <a:off x="5340096" y="1647416"/>
            <a:ext cx="210312" cy="0"/>
          </a:xfrm>
          <a:prstGeom prst="line">
            <a:avLst/>
          </a:prstGeom>
          <a:noFill/>
          <a:ln w="21590">
            <a:solidFill>
              <a:srgbClr val="0B5A8A"/>
            </a:solidFill>
            <a:prstDash val="solid"/>
            <a:headEnd type="none"/>
            <a:tailEnd type="triangle"/>
          </a:ln>
        </p:spPr>
      </p:sp>
      <p:sp>
        <p:nvSpPr>
          <p:cNvPr id="16" name="Shape 13">
            <a:extLst>
              <a:ext uri="{FF2B5EF4-FFF2-40B4-BE49-F238E27FC236}">
                <a16:creationId xmlns:a16="http://schemas.microsoft.com/office/drawing/2014/main" id="{CDA51412-3537-485C-8362-C54145B69FED}"/>
              </a:ext>
            </a:extLst>
          </p:cNvPr>
          <p:cNvSpPr/>
          <p:nvPr/>
        </p:nvSpPr>
        <p:spPr>
          <a:xfrm>
            <a:off x="5623560" y="1025624"/>
            <a:ext cx="2514600" cy="1234440"/>
          </a:xfrm>
          <a:prstGeom prst="roundRect">
            <a:avLst>
              <a:gd name="adj" fmla="val 5926"/>
            </a:avLst>
          </a:prstGeom>
          <a:solidFill>
            <a:srgbClr val="DDEFF8"/>
          </a:solidFill>
          <a:ln w="12700">
            <a:solidFill>
              <a:srgbClr val="0B5A8A"/>
            </a:solidFill>
            <a:prstDash val="solid"/>
          </a:ln>
        </p:spPr>
      </p:sp>
      <p:sp>
        <p:nvSpPr>
          <p:cNvPr id="17" name="Shape 14">
            <a:extLst>
              <a:ext uri="{FF2B5EF4-FFF2-40B4-BE49-F238E27FC236}">
                <a16:creationId xmlns:a16="http://schemas.microsoft.com/office/drawing/2014/main" id="{C5C240E6-97B8-488C-B703-23ABAF10ED6E}"/>
              </a:ext>
            </a:extLst>
          </p:cNvPr>
          <p:cNvSpPr/>
          <p:nvPr/>
        </p:nvSpPr>
        <p:spPr>
          <a:xfrm>
            <a:off x="5742432" y="1153640"/>
            <a:ext cx="301752" cy="301752"/>
          </a:xfrm>
          <a:prstGeom prst="ellipse">
            <a:avLst/>
          </a:prstGeom>
          <a:solidFill>
            <a:srgbClr val="0B5A8A"/>
          </a:solidFill>
          <a:ln w="12700">
            <a:solidFill>
              <a:srgbClr val="0B5A8A"/>
            </a:solidFill>
            <a:prstDash val="solid"/>
          </a:ln>
        </p:spPr>
      </p:sp>
      <p:sp>
        <p:nvSpPr>
          <p:cNvPr id="18" name="Text 15">
            <a:extLst>
              <a:ext uri="{FF2B5EF4-FFF2-40B4-BE49-F238E27FC236}">
                <a16:creationId xmlns:a16="http://schemas.microsoft.com/office/drawing/2014/main" id="{3F57780C-3F7B-4719-92D6-52467A413F5A}"/>
              </a:ext>
            </a:extLst>
          </p:cNvPr>
          <p:cNvSpPr/>
          <p:nvPr/>
        </p:nvSpPr>
        <p:spPr>
          <a:xfrm>
            <a:off x="5742432" y="1181072"/>
            <a:ext cx="301752" cy="164592"/>
          </a:xfrm>
          <a:prstGeom prst="rect">
            <a:avLst/>
          </a:prstGeom>
          <a:noFill/>
          <a:ln/>
        </p:spPr>
        <p:txBody>
          <a:bodyPr wrap="square" lIns="0" tIns="0" rIns="0" bIns="0" rtlCol="0" anchor="ctr">
            <a:normAutofit lnSpcReduction="10000"/>
          </a:bodyPr>
          <a:lstStyle/>
          <a:p>
            <a:pPr marL="0" indent="0" algn="ctr">
              <a:buNone/>
            </a:pPr>
            <a:r>
              <a:rPr lang="es-VE" sz="1150" b="1">
                <a:solidFill>
                  <a:srgbClr val="FFFFFF"/>
                </a:solidFill>
                <a:latin typeface="Arial" pitchFamily="34" charset="0"/>
                <a:ea typeface="Arial" pitchFamily="34" charset="-122"/>
                <a:cs typeface="Arial" pitchFamily="34" charset="-120"/>
              </a:rPr>
              <a:t>2</a:t>
            </a:r>
            <a:endParaRPr lang="es-VE" sz="1150"/>
          </a:p>
        </p:txBody>
      </p:sp>
      <p:sp>
        <p:nvSpPr>
          <p:cNvPr id="19" name="Text 16">
            <a:extLst>
              <a:ext uri="{FF2B5EF4-FFF2-40B4-BE49-F238E27FC236}">
                <a16:creationId xmlns:a16="http://schemas.microsoft.com/office/drawing/2014/main" id="{6F9A329F-84F1-4720-863A-29B2E7DD3ED6}"/>
              </a:ext>
            </a:extLst>
          </p:cNvPr>
          <p:cNvSpPr/>
          <p:nvPr/>
        </p:nvSpPr>
        <p:spPr>
          <a:xfrm>
            <a:off x="6117336" y="1144496"/>
            <a:ext cx="1783080" cy="393192"/>
          </a:xfrm>
          <a:prstGeom prst="rect">
            <a:avLst/>
          </a:prstGeom>
          <a:noFill/>
          <a:ln/>
        </p:spPr>
        <p:txBody>
          <a:bodyPr wrap="square" lIns="0" tIns="0" rIns="0" bIns="0" rtlCol="0" anchor="ctr">
            <a:normAutofit fontScale="92500" lnSpcReduction="10000"/>
          </a:bodyPr>
          <a:lstStyle/>
          <a:p>
            <a:pPr marL="0" indent="0" algn="l">
              <a:buNone/>
            </a:pPr>
            <a:r>
              <a:rPr lang="es-VE" sz="1500" b="1">
                <a:solidFill>
                  <a:srgbClr val="003B70"/>
                </a:solidFill>
                <a:latin typeface="Arial" pitchFamily="34" charset="0"/>
                <a:ea typeface="Arial" pitchFamily="34" charset="-122"/>
                <a:cs typeface="Arial" pitchFamily="34" charset="-120"/>
              </a:rPr>
              <a:t>Hoja de selección</a:t>
            </a:r>
            <a:endParaRPr lang="es-VE" sz="1500"/>
          </a:p>
          <a:p>
            <a:pPr marL="0" indent="0" algn="l">
              <a:buNone/>
            </a:pPr>
            <a:r>
              <a:rPr lang="es-VE" sz="1500" b="1">
                <a:solidFill>
                  <a:srgbClr val="003B70"/>
                </a:solidFill>
                <a:latin typeface="Arial" pitchFamily="34" charset="0"/>
                <a:ea typeface="Arial" pitchFamily="34" charset="-122"/>
                <a:cs typeface="Arial" pitchFamily="34" charset="-120"/>
              </a:rPr>
              <a:t>del fabricante</a:t>
            </a:r>
            <a:endParaRPr lang="es-VE" sz="1500"/>
          </a:p>
        </p:txBody>
      </p:sp>
      <p:sp>
        <p:nvSpPr>
          <p:cNvPr id="20" name="Text 17">
            <a:extLst>
              <a:ext uri="{FF2B5EF4-FFF2-40B4-BE49-F238E27FC236}">
                <a16:creationId xmlns:a16="http://schemas.microsoft.com/office/drawing/2014/main" id="{BE1C8E21-9EEF-4576-89BD-8066837B9645}"/>
              </a:ext>
            </a:extLst>
          </p:cNvPr>
          <p:cNvSpPr/>
          <p:nvPr/>
        </p:nvSpPr>
        <p:spPr>
          <a:xfrm>
            <a:off x="5879592" y="1638272"/>
            <a:ext cx="2221992" cy="182880"/>
          </a:xfrm>
          <a:prstGeom prst="rect">
            <a:avLst/>
          </a:prstGeom>
          <a:noFill/>
          <a:ln/>
        </p:spPr>
        <p:txBody>
          <a:bodyPr wrap="square" lIns="0" tIns="0" rIns="0" bIns="0" rtlCol="0" anchor="ctr">
            <a:noAutofit/>
          </a:bodyPr>
          <a:lstStyle/>
          <a:p>
            <a:pPr marL="0" indent="0" algn="l">
              <a:buNone/>
            </a:pPr>
            <a:r>
              <a:rPr lang="es-VE" sz="1000">
                <a:solidFill>
                  <a:srgbClr val="4E5E6A"/>
                </a:solidFill>
                <a:latin typeface="Arial" pitchFamily="34" charset="0"/>
                <a:ea typeface="Arial" pitchFamily="34" charset="-122"/>
                <a:cs typeface="Arial" pitchFamily="34" charset="-120"/>
              </a:rPr>
              <a:t>• Balance térmico y flujos determinados</a:t>
            </a:r>
            <a:endParaRPr lang="es-VE" sz="1000"/>
          </a:p>
        </p:txBody>
      </p:sp>
      <p:sp>
        <p:nvSpPr>
          <p:cNvPr id="21" name="Text 18">
            <a:extLst>
              <a:ext uri="{FF2B5EF4-FFF2-40B4-BE49-F238E27FC236}">
                <a16:creationId xmlns:a16="http://schemas.microsoft.com/office/drawing/2014/main" id="{3D1A4A89-13EC-4EBB-AFAC-B7FD4898ADD8}"/>
              </a:ext>
            </a:extLst>
          </p:cNvPr>
          <p:cNvSpPr/>
          <p:nvPr/>
        </p:nvSpPr>
        <p:spPr>
          <a:xfrm>
            <a:off x="5879592" y="1830296"/>
            <a:ext cx="2057400" cy="155448"/>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 boquillas y Cv</a:t>
            </a:r>
            <a:endParaRPr lang="es-VE" sz="1000"/>
          </a:p>
        </p:txBody>
      </p:sp>
      <p:sp>
        <p:nvSpPr>
          <p:cNvPr id="22" name="Text 19">
            <a:extLst>
              <a:ext uri="{FF2B5EF4-FFF2-40B4-BE49-F238E27FC236}">
                <a16:creationId xmlns:a16="http://schemas.microsoft.com/office/drawing/2014/main" id="{C76E8119-9006-4A36-A3F4-E4822EBB0091}"/>
              </a:ext>
            </a:extLst>
          </p:cNvPr>
          <p:cNvSpPr/>
          <p:nvPr/>
        </p:nvSpPr>
        <p:spPr>
          <a:xfrm>
            <a:off x="5879592" y="2022320"/>
            <a:ext cx="2057400" cy="155448"/>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 rango min.–normal–máx.</a:t>
            </a:r>
            <a:endParaRPr lang="es-VE" sz="1000"/>
          </a:p>
        </p:txBody>
      </p:sp>
      <p:sp>
        <p:nvSpPr>
          <p:cNvPr id="23" name="Shape 20">
            <a:extLst>
              <a:ext uri="{FF2B5EF4-FFF2-40B4-BE49-F238E27FC236}">
                <a16:creationId xmlns:a16="http://schemas.microsoft.com/office/drawing/2014/main" id="{B5E4D2BC-BD6A-4DC7-A77B-7CD47DE84EF5}"/>
              </a:ext>
            </a:extLst>
          </p:cNvPr>
          <p:cNvSpPr/>
          <p:nvPr/>
        </p:nvSpPr>
        <p:spPr>
          <a:xfrm>
            <a:off x="8183880" y="1647416"/>
            <a:ext cx="210312" cy="0"/>
          </a:xfrm>
          <a:prstGeom prst="line">
            <a:avLst/>
          </a:prstGeom>
          <a:noFill/>
          <a:ln w="21590">
            <a:solidFill>
              <a:srgbClr val="0B5A8A"/>
            </a:solidFill>
            <a:prstDash val="solid"/>
            <a:headEnd type="none"/>
            <a:tailEnd type="triangle"/>
          </a:ln>
        </p:spPr>
      </p:sp>
      <p:sp>
        <p:nvSpPr>
          <p:cNvPr id="24" name="Shape 21">
            <a:extLst>
              <a:ext uri="{FF2B5EF4-FFF2-40B4-BE49-F238E27FC236}">
                <a16:creationId xmlns:a16="http://schemas.microsoft.com/office/drawing/2014/main" id="{E9FE1157-1BD1-441B-B69C-68697A4210AE}"/>
              </a:ext>
            </a:extLst>
          </p:cNvPr>
          <p:cNvSpPr/>
          <p:nvPr/>
        </p:nvSpPr>
        <p:spPr>
          <a:xfrm>
            <a:off x="8467344" y="1025624"/>
            <a:ext cx="2514600" cy="1234440"/>
          </a:xfrm>
          <a:prstGeom prst="roundRect">
            <a:avLst>
              <a:gd name="adj" fmla="val 5926"/>
            </a:avLst>
          </a:prstGeom>
          <a:solidFill>
            <a:srgbClr val="FFF1DF"/>
          </a:solidFill>
          <a:ln w="12700">
            <a:solidFill>
              <a:srgbClr val="D69432"/>
            </a:solidFill>
            <a:prstDash val="solid"/>
          </a:ln>
        </p:spPr>
      </p:sp>
      <p:sp>
        <p:nvSpPr>
          <p:cNvPr id="25" name="Shape 22">
            <a:extLst>
              <a:ext uri="{FF2B5EF4-FFF2-40B4-BE49-F238E27FC236}">
                <a16:creationId xmlns:a16="http://schemas.microsoft.com/office/drawing/2014/main" id="{9C34BF39-77C6-4675-8A19-6F9B63A92B48}"/>
              </a:ext>
            </a:extLst>
          </p:cNvPr>
          <p:cNvSpPr/>
          <p:nvPr/>
        </p:nvSpPr>
        <p:spPr>
          <a:xfrm>
            <a:off x="8586216" y="1153640"/>
            <a:ext cx="301752" cy="301752"/>
          </a:xfrm>
          <a:prstGeom prst="ellipse">
            <a:avLst/>
          </a:prstGeom>
          <a:solidFill>
            <a:srgbClr val="D69432"/>
          </a:solidFill>
          <a:ln w="12700">
            <a:solidFill>
              <a:srgbClr val="D69432"/>
            </a:solidFill>
            <a:prstDash val="solid"/>
          </a:ln>
        </p:spPr>
      </p:sp>
      <p:sp>
        <p:nvSpPr>
          <p:cNvPr id="26" name="Text 23">
            <a:extLst>
              <a:ext uri="{FF2B5EF4-FFF2-40B4-BE49-F238E27FC236}">
                <a16:creationId xmlns:a16="http://schemas.microsoft.com/office/drawing/2014/main" id="{A3C3274A-6616-4DEF-8893-83E88D515848}"/>
              </a:ext>
            </a:extLst>
          </p:cNvPr>
          <p:cNvSpPr/>
          <p:nvPr/>
        </p:nvSpPr>
        <p:spPr>
          <a:xfrm>
            <a:off x="8586216" y="1181072"/>
            <a:ext cx="301752" cy="164592"/>
          </a:xfrm>
          <a:prstGeom prst="rect">
            <a:avLst/>
          </a:prstGeom>
          <a:noFill/>
          <a:ln/>
        </p:spPr>
        <p:txBody>
          <a:bodyPr wrap="square" lIns="0" tIns="0" rIns="0" bIns="0" rtlCol="0" anchor="ctr">
            <a:normAutofit lnSpcReduction="10000"/>
          </a:bodyPr>
          <a:lstStyle/>
          <a:p>
            <a:pPr marL="0" indent="0" algn="ctr">
              <a:buNone/>
            </a:pPr>
            <a:r>
              <a:rPr lang="es-VE" sz="1150" b="1">
                <a:solidFill>
                  <a:srgbClr val="FFFFFF"/>
                </a:solidFill>
                <a:latin typeface="Arial" pitchFamily="34" charset="0"/>
                <a:ea typeface="Arial" pitchFamily="34" charset="-122"/>
                <a:cs typeface="Arial" pitchFamily="34" charset="-120"/>
              </a:rPr>
              <a:t>3</a:t>
            </a:r>
            <a:endParaRPr lang="es-VE" sz="1150"/>
          </a:p>
        </p:txBody>
      </p:sp>
      <p:sp>
        <p:nvSpPr>
          <p:cNvPr id="27" name="Text 24">
            <a:extLst>
              <a:ext uri="{FF2B5EF4-FFF2-40B4-BE49-F238E27FC236}">
                <a16:creationId xmlns:a16="http://schemas.microsoft.com/office/drawing/2014/main" id="{87EABE86-4E9E-4B1A-B9D8-D2BCEB7F212A}"/>
              </a:ext>
            </a:extLst>
          </p:cNvPr>
          <p:cNvSpPr/>
          <p:nvPr/>
        </p:nvSpPr>
        <p:spPr>
          <a:xfrm>
            <a:off x="8961120" y="1144496"/>
            <a:ext cx="1783080" cy="393192"/>
          </a:xfrm>
          <a:prstGeom prst="rect">
            <a:avLst/>
          </a:prstGeom>
          <a:noFill/>
          <a:ln/>
        </p:spPr>
        <p:txBody>
          <a:bodyPr wrap="square" lIns="0" tIns="0" rIns="0" bIns="0" rtlCol="0" anchor="ctr">
            <a:normAutofit fontScale="92500" lnSpcReduction="10000"/>
          </a:bodyPr>
          <a:lstStyle/>
          <a:p>
            <a:pPr marL="0" indent="0" algn="l">
              <a:buNone/>
            </a:pPr>
            <a:r>
              <a:rPr lang="es-VE" sz="1500" b="1">
                <a:solidFill>
                  <a:srgbClr val="003B70"/>
                </a:solidFill>
                <a:latin typeface="Arial" pitchFamily="34" charset="0"/>
                <a:ea typeface="Arial" pitchFamily="34" charset="-122"/>
                <a:cs typeface="Arial" pitchFamily="34" charset="-120"/>
              </a:rPr>
              <a:t>Revisión técnica</a:t>
            </a:r>
            <a:endParaRPr lang="es-VE" sz="1500"/>
          </a:p>
          <a:p>
            <a:pPr marL="0" indent="0" algn="l">
              <a:buNone/>
            </a:pPr>
            <a:r>
              <a:rPr lang="es-VE" sz="1500" b="1">
                <a:solidFill>
                  <a:srgbClr val="003B70"/>
                </a:solidFill>
                <a:latin typeface="Arial" pitchFamily="34" charset="0"/>
                <a:ea typeface="Arial" pitchFamily="34" charset="-122"/>
                <a:cs typeface="Arial" pitchFamily="34" charset="-120"/>
              </a:rPr>
              <a:t>conjunta</a:t>
            </a:r>
            <a:endParaRPr lang="es-VE" sz="1500"/>
          </a:p>
        </p:txBody>
      </p:sp>
      <p:sp>
        <p:nvSpPr>
          <p:cNvPr id="28" name="Text 25">
            <a:extLst>
              <a:ext uri="{FF2B5EF4-FFF2-40B4-BE49-F238E27FC236}">
                <a16:creationId xmlns:a16="http://schemas.microsoft.com/office/drawing/2014/main" id="{ACC3E214-5442-47F1-AA0F-84ACA56D4E1D}"/>
              </a:ext>
            </a:extLst>
          </p:cNvPr>
          <p:cNvSpPr/>
          <p:nvPr/>
        </p:nvSpPr>
        <p:spPr>
          <a:xfrm>
            <a:off x="8723376" y="1638272"/>
            <a:ext cx="2057400" cy="155448"/>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 datos usados = datos aprobados</a:t>
            </a:r>
            <a:endParaRPr lang="es-VE" sz="1000"/>
          </a:p>
        </p:txBody>
      </p:sp>
      <p:sp>
        <p:nvSpPr>
          <p:cNvPr id="29" name="Text 26">
            <a:extLst>
              <a:ext uri="{FF2B5EF4-FFF2-40B4-BE49-F238E27FC236}">
                <a16:creationId xmlns:a16="http://schemas.microsoft.com/office/drawing/2014/main" id="{9AB3D349-A271-45A5-9589-60CDF5E6699A}"/>
              </a:ext>
            </a:extLst>
          </p:cNvPr>
          <p:cNvSpPr/>
          <p:nvPr/>
        </p:nvSpPr>
        <p:spPr>
          <a:xfrm>
            <a:off x="8723376" y="1830296"/>
            <a:ext cx="2057400" cy="155448"/>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 Criterios de operación </a:t>
            </a:r>
            <a:endParaRPr lang="es-VE" sz="1000"/>
          </a:p>
        </p:txBody>
      </p:sp>
      <p:sp>
        <p:nvSpPr>
          <p:cNvPr id="30" name="Shape 36">
            <a:extLst>
              <a:ext uri="{FF2B5EF4-FFF2-40B4-BE49-F238E27FC236}">
                <a16:creationId xmlns:a16="http://schemas.microsoft.com/office/drawing/2014/main" id="{7B812C5B-6632-4FD8-995A-C8D2E72B35E0}"/>
              </a:ext>
            </a:extLst>
          </p:cNvPr>
          <p:cNvSpPr/>
          <p:nvPr/>
        </p:nvSpPr>
        <p:spPr>
          <a:xfrm>
            <a:off x="1220656" y="2474598"/>
            <a:ext cx="5532120" cy="2331720"/>
          </a:xfrm>
          <a:prstGeom prst="roundRect">
            <a:avLst>
              <a:gd name="adj" fmla="val 3137"/>
            </a:avLst>
          </a:prstGeom>
          <a:solidFill>
            <a:srgbClr val="FFFFFF"/>
          </a:solidFill>
          <a:ln w="12700">
            <a:solidFill>
              <a:srgbClr val="9FC5E8"/>
            </a:solidFill>
            <a:prstDash val="solid"/>
          </a:ln>
        </p:spPr>
      </p:sp>
      <p:sp>
        <p:nvSpPr>
          <p:cNvPr id="31" name="Shape 37">
            <a:extLst>
              <a:ext uri="{FF2B5EF4-FFF2-40B4-BE49-F238E27FC236}">
                <a16:creationId xmlns:a16="http://schemas.microsoft.com/office/drawing/2014/main" id="{B6151EFF-93A0-4C94-915A-3E97CF9D49EC}"/>
              </a:ext>
            </a:extLst>
          </p:cNvPr>
          <p:cNvSpPr/>
          <p:nvPr/>
        </p:nvSpPr>
        <p:spPr>
          <a:xfrm>
            <a:off x="1220656" y="2474598"/>
            <a:ext cx="5532120" cy="310896"/>
          </a:xfrm>
          <a:prstGeom prst="rect">
            <a:avLst/>
          </a:prstGeom>
          <a:solidFill>
            <a:srgbClr val="0B5A8A"/>
          </a:solidFill>
          <a:ln w="12700">
            <a:solidFill>
              <a:srgbClr val="0B5A8A"/>
            </a:solidFill>
            <a:prstDash val="solid"/>
          </a:ln>
        </p:spPr>
      </p:sp>
      <p:sp>
        <p:nvSpPr>
          <p:cNvPr id="32" name="Text 38">
            <a:extLst>
              <a:ext uri="{FF2B5EF4-FFF2-40B4-BE49-F238E27FC236}">
                <a16:creationId xmlns:a16="http://schemas.microsoft.com/office/drawing/2014/main" id="{934A05B9-6AAE-42AC-A435-419DB94ACBC4}"/>
              </a:ext>
            </a:extLst>
          </p:cNvPr>
          <p:cNvSpPr/>
          <p:nvPr/>
        </p:nvSpPr>
        <p:spPr>
          <a:xfrm>
            <a:off x="1376104" y="2520318"/>
            <a:ext cx="5166360" cy="201168"/>
          </a:xfrm>
          <a:prstGeom prst="rect">
            <a:avLst/>
          </a:prstGeom>
          <a:noFill/>
          <a:ln/>
        </p:spPr>
        <p:txBody>
          <a:bodyPr wrap="square" lIns="0" tIns="0" rIns="0" bIns="0" rtlCol="0" anchor="ctr">
            <a:normAutofit lnSpcReduction="10000"/>
          </a:bodyPr>
          <a:lstStyle/>
          <a:p>
            <a:pPr marL="0" indent="0" algn="l">
              <a:buNone/>
            </a:pPr>
            <a:r>
              <a:rPr lang="es-VE" sz="1400" b="1">
                <a:solidFill>
                  <a:srgbClr val="FFFFFF"/>
                </a:solidFill>
                <a:latin typeface="Arial" pitchFamily="34" charset="0"/>
                <a:ea typeface="Arial" pitchFamily="34" charset="-122"/>
                <a:cs typeface="Arial" pitchFamily="34" charset="-120"/>
              </a:rPr>
              <a:t>Información mínima requerida para cerrar la selección</a:t>
            </a:r>
            <a:endParaRPr lang="es-VE" sz="1400"/>
          </a:p>
        </p:txBody>
      </p:sp>
      <p:sp>
        <p:nvSpPr>
          <p:cNvPr id="33" name="Shape 39">
            <a:extLst>
              <a:ext uri="{FF2B5EF4-FFF2-40B4-BE49-F238E27FC236}">
                <a16:creationId xmlns:a16="http://schemas.microsoft.com/office/drawing/2014/main" id="{D7CD68F6-704F-448F-B0CA-345B3C19D16F}"/>
              </a:ext>
            </a:extLst>
          </p:cNvPr>
          <p:cNvSpPr/>
          <p:nvPr/>
        </p:nvSpPr>
        <p:spPr>
          <a:xfrm>
            <a:off x="1403536" y="2867790"/>
            <a:ext cx="1417320" cy="256032"/>
          </a:xfrm>
          <a:prstGeom prst="rect">
            <a:avLst/>
          </a:prstGeom>
          <a:solidFill>
            <a:srgbClr val="DDEFF8"/>
          </a:solidFill>
          <a:ln w="6350">
            <a:solidFill>
              <a:srgbClr val="B7D0DC"/>
            </a:solidFill>
            <a:prstDash val="solid"/>
          </a:ln>
        </p:spPr>
      </p:sp>
      <p:sp>
        <p:nvSpPr>
          <p:cNvPr id="34" name="Text 40">
            <a:extLst>
              <a:ext uri="{FF2B5EF4-FFF2-40B4-BE49-F238E27FC236}">
                <a16:creationId xmlns:a16="http://schemas.microsoft.com/office/drawing/2014/main" id="{38DDE673-2828-4BFC-9996-6E4F528491D1}"/>
              </a:ext>
            </a:extLst>
          </p:cNvPr>
          <p:cNvSpPr/>
          <p:nvPr/>
        </p:nvSpPr>
        <p:spPr>
          <a:xfrm>
            <a:off x="1458400" y="2904366"/>
            <a:ext cx="1307592" cy="164592"/>
          </a:xfrm>
          <a:prstGeom prst="rect">
            <a:avLst/>
          </a:prstGeom>
          <a:noFill/>
          <a:ln/>
        </p:spPr>
        <p:txBody>
          <a:bodyPr wrap="square" lIns="0" tIns="0" rIns="0" bIns="0" rtlCol="0" anchor="ctr">
            <a:normAutofit/>
          </a:bodyPr>
          <a:lstStyle/>
          <a:p>
            <a:pPr marL="0" indent="0" algn="ctr">
              <a:buNone/>
            </a:pPr>
            <a:r>
              <a:rPr lang="es-VE" sz="1000" b="1" dirty="0">
                <a:solidFill>
                  <a:srgbClr val="003B70"/>
                </a:solidFill>
                <a:latin typeface="Arial" pitchFamily="34" charset="0"/>
                <a:ea typeface="Arial" pitchFamily="34" charset="-122"/>
                <a:cs typeface="Arial" pitchFamily="34" charset="-120"/>
              </a:rPr>
              <a:t>CAPCA confirma</a:t>
            </a:r>
            <a:endParaRPr lang="es-VE" sz="1000" dirty="0"/>
          </a:p>
        </p:txBody>
      </p:sp>
      <p:sp>
        <p:nvSpPr>
          <p:cNvPr id="35" name="Text 41">
            <a:extLst>
              <a:ext uri="{FF2B5EF4-FFF2-40B4-BE49-F238E27FC236}">
                <a16:creationId xmlns:a16="http://schemas.microsoft.com/office/drawing/2014/main" id="{BCD3A0FE-C68B-448B-B0BE-CF6241C7E522}"/>
              </a:ext>
            </a:extLst>
          </p:cNvPr>
          <p:cNvSpPr/>
          <p:nvPr/>
        </p:nvSpPr>
        <p:spPr>
          <a:xfrm>
            <a:off x="2958016" y="2886078"/>
            <a:ext cx="3456432" cy="210312"/>
          </a:xfrm>
          <a:prstGeom prst="rect">
            <a:avLst/>
          </a:prstGeom>
          <a:noFill/>
          <a:ln/>
        </p:spPr>
        <p:txBody>
          <a:bodyPr wrap="square" lIns="0" tIns="0" rIns="0" bIns="0" rtlCol="0" anchor="ctr">
            <a:noAutofit/>
          </a:bodyPr>
          <a:lstStyle/>
          <a:p>
            <a:pPr marL="0" indent="0" algn="l">
              <a:buNone/>
            </a:pPr>
            <a:r>
              <a:rPr lang="es-VE" sz="1000" dirty="0">
                <a:solidFill>
                  <a:srgbClr val="4E5E6A"/>
                </a:solidFill>
                <a:latin typeface="Arial" pitchFamily="34" charset="0"/>
                <a:ea typeface="Arial" pitchFamily="34" charset="-122"/>
                <a:cs typeface="Arial" pitchFamily="34" charset="-120"/>
              </a:rPr>
              <a:t>caudal mín./normal/máx., presión y temperatura real de vapor por línea</a:t>
            </a:r>
            <a:endParaRPr lang="es-VE" sz="1000" dirty="0"/>
          </a:p>
        </p:txBody>
      </p:sp>
      <p:sp>
        <p:nvSpPr>
          <p:cNvPr id="36" name="Shape 42">
            <a:extLst>
              <a:ext uri="{FF2B5EF4-FFF2-40B4-BE49-F238E27FC236}">
                <a16:creationId xmlns:a16="http://schemas.microsoft.com/office/drawing/2014/main" id="{110CED9A-FEDF-40C3-8096-B334730A30FB}"/>
              </a:ext>
            </a:extLst>
          </p:cNvPr>
          <p:cNvSpPr/>
          <p:nvPr/>
        </p:nvSpPr>
        <p:spPr>
          <a:xfrm>
            <a:off x="1403536" y="3224406"/>
            <a:ext cx="1417320" cy="256032"/>
          </a:xfrm>
          <a:prstGeom prst="rect">
            <a:avLst/>
          </a:prstGeom>
          <a:solidFill>
            <a:srgbClr val="EAF4E7"/>
          </a:solidFill>
          <a:ln w="6350">
            <a:solidFill>
              <a:srgbClr val="B7D0DC"/>
            </a:solidFill>
            <a:prstDash val="solid"/>
          </a:ln>
        </p:spPr>
      </p:sp>
      <p:sp>
        <p:nvSpPr>
          <p:cNvPr id="37" name="Text 43">
            <a:extLst>
              <a:ext uri="{FF2B5EF4-FFF2-40B4-BE49-F238E27FC236}">
                <a16:creationId xmlns:a16="http://schemas.microsoft.com/office/drawing/2014/main" id="{BAC97452-12C8-4E39-B55F-9F94B3F7DAAE}"/>
              </a:ext>
            </a:extLst>
          </p:cNvPr>
          <p:cNvSpPr/>
          <p:nvPr/>
        </p:nvSpPr>
        <p:spPr>
          <a:xfrm>
            <a:off x="1458400" y="3260982"/>
            <a:ext cx="1307592" cy="164592"/>
          </a:xfrm>
          <a:prstGeom prst="rect">
            <a:avLst/>
          </a:prstGeom>
          <a:noFill/>
          <a:ln/>
        </p:spPr>
        <p:txBody>
          <a:bodyPr wrap="square" lIns="0" tIns="0" rIns="0" bIns="0" rtlCol="0" anchor="ctr">
            <a:normAutofit/>
          </a:bodyPr>
          <a:lstStyle/>
          <a:p>
            <a:pPr marL="0" indent="0" algn="ctr">
              <a:buNone/>
            </a:pPr>
            <a:r>
              <a:rPr lang="es-VE" sz="1000" b="1">
                <a:solidFill>
                  <a:srgbClr val="003B70"/>
                </a:solidFill>
                <a:latin typeface="Arial" pitchFamily="34" charset="0"/>
                <a:ea typeface="Arial" pitchFamily="34" charset="-122"/>
                <a:cs typeface="Arial" pitchFamily="34" charset="-120"/>
              </a:rPr>
              <a:t>CAPCA confirma</a:t>
            </a:r>
            <a:endParaRPr lang="es-VE" sz="1000"/>
          </a:p>
        </p:txBody>
      </p:sp>
      <p:sp>
        <p:nvSpPr>
          <p:cNvPr id="38" name="Text 44">
            <a:extLst>
              <a:ext uri="{FF2B5EF4-FFF2-40B4-BE49-F238E27FC236}">
                <a16:creationId xmlns:a16="http://schemas.microsoft.com/office/drawing/2014/main" id="{E5F29FD6-0F6D-4A81-9AC1-6FA466831185}"/>
              </a:ext>
            </a:extLst>
          </p:cNvPr>
          <p:cNvSpPr/>
          <p:nvPr/>
        </p:nvSpPr>
        <p:spPr>
          <a:xfrm>
            <a:off x="2958016" y="3242694"/>
            <a:ext cx="3456432" cy="210312"/>
          </a:xfrm>
          <a:prstGeom prst="rect">
            <a:avLst/>
          </a:prstGeom>
          <a:noFill/>
          <a:ln/>
        </p:spPr>
        <p:txBody>
          <a:bodyPr wrap="square" lIns="0" tIns="0" rIns="0" bIns="0" rtlCol="0" anchor="ctr">
            <a:noAutofit/>
          </a:bodyPr>
          <a:lstStyle/>
          <a:p>
            <a:pPr marL="0" indent="0" algn="l">
              <a:buNone/>
            </a:pPr>
            <a:r>
              <a:rPr lang="es-VE" sz="1000">
                <a:solidFill>
                  <a:srgbClr val="4E5E6A"/>
                </a:solidFill>
                <a:latin typeface="Arial" pitchFamily="34" charset="0"/>
                <a:ea typeface="Arial" pitchFamily="34" charset="-122"/>
                <a:cs typeface="Arial" pitchFamily="34" charset="-120"/>
              </a:rPr>
              <a:t>presión disponible, temperatura, origen y calidad del agua de atemperación</a:t>
            </a:r>
            <a:endParaRPr lang="es-VE" sz="1000"/>
          </a:p>
        </p:txBody>
      </p:sp>
      <p:sp>
        <p:nvSpPr>
          <p:cNvPr id="39" name="Shape 45">
            <a:extLst>
              <a:ext uri="{FF2B5EF4-FFF2-40B4-BE49-F238E27FC236}">
                <a16:creationId xmlns:a16="http://schemas.microsoft.com/office/drawing/2014/main" id="{718749A8-504F-45F1-A9A7-0DAE3FB5408E}"/>
              </a:ext>
            </a:extLst>
          </p:cNvPr>
          <p:cNvSpPr/>
          <p:nvPr/>
        </p:nvSpPr>
        <p:spPr>
          <a:xfrm>
            <a:off x="1403536" y="3581022"/>
            <a:ext cx="1417320" cy="256032"/>
          </a:xfrm>
          <a:prstGeom prst="rect">
            <a:avLst/>
          </a:prstGeom>
          <a:solidFill>
            <a:srgbClr val="DDEFF8"/>
          </a:solidFill>
          <a:ln w="6350">
            <a:solidFill>
              <a:srgbClr val="B7D0DC"/>
            </a:solidFill>
            <a:prstDash val="solid"/>
          </a:ln>
        </p:spPr>
      </p:sp>
      <p:sp>
        <p:nvSpPr>
          <p:cNvPr id="40" name="Text 46">
            <a:extLst>
              <a:ext uri="{FF2B5EF4-FFF2-40B4-BE49-F238E27FC236}">
                <a16:creationId xmlns:a16="http://schemas.microsoft.com/office/drawing/2014/main" id="{641DC1C3-86E1-43C4-8BA8-211081FF246D}"/>
              </a:ext>
            </a:extLst>
          </p:cNvPr>
          <p:cNvSpPr/>
          <p:nvPr/>
        </p:nvSpPr>
        <p:spPr>
          <a:xfrm>
            <a:off x="1458400" y="3617598"/>
            <a:ext cx="1307592" cy="164592"/>
          </a:xfrm>
          <a:prstGeom prst="rect">
            <a:avLst/>
          </a:prstGeom>
          <a:noFill/>
          <a:ln/>
        </p:spPr>
        <p:txBody>
          <a:bodyPr wrap="square" lIns="0" tIns="0" rIns="0" bIns="0" rtlCol="0" anchor="ctr">
            <a:normAutofit/>
          </a:bodyPr>
          <a:lstStyle/>
          <a:p>
            <a:pPr marL="0" indent="0" algn="ctr">
              <a:buNone/>
            </a:pPr>
            <a:r>
              <a:rPr lang="es-VE" sz="1000" b="1">
                <a:solidFill>
                  <a:srgbClr val="003B70"/>
                </a:solidFill>
                <a:latin typeface="Arial" pitchFamily="34" charset="0"/>
                <a:ea typeface="Arial" pitchFamily="34" charset="-122"/>
                <a:cs typeface="Arial" pitchFamily="34" charset="-120"/>
              </a:rPr>
              <a:t>Fabricante entrega</a:t>
            </a:r>
            <a:endParaRPr lang="es-VE" sz="1000"/>
          </a:p>
        </p:txBody>
      </p:sp>
      <p:sp>
        <p:nvSpPr>
          <p:cNvPr id="41" name="Text 47">
            <a:extLst>
              <a:ext uri="{FF2B5EF4-FFF2-40B4-BE49-F238E27FC236}">
                <a16:creationId xmlns:a16="http://schemas.microsoft.com/office/drawing/2014/main" id="{BB29D3FC-3CDD-4884-92A6-3891E703F776}"/>
              </a:ext>
            </a:extLst>
          </p:cNvPr>
          <p:cNvSpPr/>
          <p:nvPr/>
        </p:nvSpPr>
        <p:spPr>
          <a:xfrm>
            <a:off x="2958016" y="3599310"/>
            <a:ext cx="3456432" cy="210312"/>
          </a:xfrm>
          <a:prstGeom prst="rect">
            <a:avLst/>
          </a:prstGeom>
          <a:noFill/>
          <a:ln/>
        </p:spPr>
        <p:txBody>
          <a:bodyPr wrap="square" lIns="0" tIns="0" rIns="0" bIns="0" rtlCol="0" anchor="ctr">
            <a:noAutofit/>
          </a:bodyPr>
          <a:lstStyle/>
          <a:p>
            <a:pPr marL="0" indent="0" algn="l">
              <a:buNone/>
            </a:pPr>
            <a:r>
              <a:rPr lang="es-VE" sz="1000">
                <a:solidFill>
                  <a:srgbClr val="4E5E6A"/>
                </a:solidFill>
                <a:latin typeface="Arial" pitchFamily="34" charset="0"/>
                <a:ea typeface="Arial" pitchFamily="34" charset="-122"/>
                <a:cs typeface="Arial" pitchFamily="34" charset="-120"/>
              </a:rPr>
              <a:t>memoria de cálculo: caudal de agua requerido, Cv, boquilla, número de boquillas</a:t>
            </a:r>
            <a:endParaRPr lang="es-VE" sz="1000"/>
          </a:p>
        </p:txBody>
      </p:sp>
      <p:sp>
        <p:nvSpPr>
          <p:cNvPr id="42" name="Shape 48">
            <a:extLst>
              <a:ext uri="{FF2B5EF4-FFF2-40B4-BE49-F238E27FC236}">
                <a16:creationId xmlns:a16="http://schemas.microsoft.com/office/drawing/2014/main" id="{FFBFCDDC-8217-40B0-8B61-ECF80E788370}"/>
              </a:ext>
            </a:extLst>
          </p:cNvPr>
          <p:cNvSpPr/>
          <p:nvPr/>
        </p:nvSpPr>
        <p:spPr>
          <a:xfrm>
            <a:off x="1403536" y="3937638"/>
            <a:ext cx="1417320" cy="256032"/>
          </a:xfrm>
          <a:prstGeom prst="rect">
            <a:avLst/>
          </a:prstGeom>
          <a:solidFill>
            <a:srgbClr val="EAF4E7"/>
          </a:solidFill>
          <a:ln w="6350">
            <a:solidFill>
              <a:srgbClr val="B7D0DC"/>
            </a:solidFill>
            <a:prstDash val="solid"/>
          </a:ln>
        </p:spPr>
      </p:sp>
      <p:sp>
        <p:nvSpPr>
          <p:cNvPr id="43" name="Text 49">
            <a:extLst>
              <a:ext uri="{FF2B5EF4-FFF2-40B4-BE49-F238E27FC236}">
                <a16:creationId xmlns:a16="http://schemas.microsoft.com/office/drawing/2014/main" id="{5375EA3A-C95F-46D6-919D-557699C0F481}"/>
              </a:ext>
            </a:extLst>
          </p:cNvPr>
          <p:cNvSpPr/>
          <p:nvPr/>
        </p:nvSpPr>
        <p:spPr>
          <a:xfrm>
            <a:off x="1458400" y="3974214"/>
            <a:ext cx="1307592" cy="164592"/>
          </a:xfrm>
          <a:prstGeom prst="rect">
            <a:avLst/>
          </a:prstGeom>
          <a:noFill/>
          <a:ln/>
        </p:spPr>
        <p:txBody>
          <a:bodyPr wrap="square" lIns="0" tIns="0" rIns="0" bIns="0" rtlCol="0" anchor="ctr">
            <a:normAutofit/>
          </a:bodyPr>
          <a:lstStyle/>
          <a:p>
            <a:pPr marL="0" indent="0" algn="ctr">
              <a:buNone/>
            </a:pPr>
            <a:r>
              <a:rPr lang="es-VE" sz="1000" b="1">
                <a:solidFill>
                  <a:srgbClr val="003B70"/>
                </a:solidFill>
                <a:latin typeface="Arial" pitchFamily="34" charset="0"/>
                <a:ea typeface="Arial" pitchFamily="34" charset="-122"/>
                <a:cs typeface="Arial" pitchFamily="34" charset="-120"/>
              </a:rPr>
              <a:t>Fabricante entrega</a:t>
            </a:r>
            <a:endParaRPr lang="es-VE" sz="1000"/>
          </a:p>
        </p:txBody>
      </p:sp>
      <p:sp>
        <p:nvSpPr>
          <p:cNvPr id="44" name="Text 50">
            <a:extLst>
              <a:ext uri="{FF2B5EF4-FFF2-40B4-BE49-F238E27FC236}">
                <a16:creationId xmlns:a16="http://schemas.microsoft.com/office/drawing/2014/main" id="{8ABB51F1-536F-4792-8D35-00B070E2375D}"/>
              </a:ext>
            </a:extLst>
          </p:cNvPr>
          <p:cNvSpPr/>
          <p:nvPr/>
        </p:nvSpPr>
        <p:spPr>
          <a:xfrm>
            <a:off x="2958016" y="3955926"/>
            <a:ext cx="3456432" cy="210312"/>
          </a:xfrm>
          <a:prstGeom prst="rect">
            <a:avLst/>
          </a:prstGeom>
          <a:noFill/>
          <a:ln/>
        </p:spPr>
        <p:txBody>
          <a:bodyPr wrap="square" lIns="0" tIns="0" rIns="0" bIns="0" rtlCol="0" anchor="ctr">
            <a:noAutofit/>
          </a:bodyPr>
          <a:lstStyle/>
          <a:p>
            <a:pPr marL="0" indent="0" algn="l">
              <a:buNone/>
            </a:pPr>
            <a:r>
              <a:rPr lang="es-VE" sz="1000">
                <a:solidFill>
                  <a:srgbClr val="4E5E6A"/>
                </a:solidFill>
                <a:latin typeface="Arial" pitchFamily="34" charset="0"/>
                <a:ea typeface="Arial" pitchFamily="34" charset="-122"/>
                <a:cs typeface="Arial" pitchFamily="34" charset="-120"/>
              </a:rPr>
              <a:t>ΔP mínimo de atomización, turndown, velocidad mínima y distancia de evaporación</a:t>
            </a:r>
            <a:endParaRPr lang="es-VE" sz="1000"/>
          </a:p>
        </p:txBody>
      </p:sp>
      <p:sp>
        <p:nvSpPr>
          <p:cNvPr id="45" name="Shape 51">
            <a:extLst>
              <a:ext uri="{FF2B5EF4-FFF2-40B4-BE49-F238E27FC236}">
                <a16:creationId xmlns:a16="http://schemas.microsoft.com/office/drawing/2014/main" id="{C0270448-ED22-4855-877E-C32B155CCD34}"/>
              </a:ext>
            </a:extLst>
          </p:cNvPr>
          <p:cNvSpPr/>
          <p:nvPr/>
        </p:nvSpPr>
        <p:spPr>
          <a:xfrm>
            <a:off x="1403536" y="4294253"/>
            <a:ext cx="1417320" cy="315117"/>
          </a:xfrm>
          <a:prstGeom prst="rect">
            <a:avLst/>
          </a:prstGeom>
          <a:solidFill>
            <a:srgbClr val="DDEFF8"/>
          </a:solidFill>
          <a:ln w="6350">
            <a:solidFill>
              <a:srgbClr val="B7D0DC"/>
            </a:solidFill>
            <a:prstDash val="solid"/>
          </a:ln>
        </p:spPr>
      </p:sp>
      <p:sp>
        <p:nvSpPr>
          <p:cNvPr id="46" name="Text 52">
            <a:extLst>
              <a:ext uri="{FF2B5EF4-FFF2-40B4-BE49-F238E27FC236}">
                <a16:creationId xmlns:a16="http://schemas.microsoft.com/office/drawing/2014/main" id="{66ACF328-4BCD-4E7A-92F6-FA7EE12943A1}"/>
              </a:ext>
            </a:extLst>
          </p:cNvPr>
          <p:cNvSpPr/>
          <p:nvPr/>
        </p:nvSpPr>
        <p:spPr>
          <a:xfrm>
            <a:off x="1316804" y="4385316"/>
            <a:ext cx="1462972" cy="159670"/>
          </a:xfrm>
          <a:prstGeom prst="rect">
            <a:avLst/>
          </a:prstGeom>
          <a:noFill/>
          <a:ln/>
        </p:spPr>
        <p:txBody>
          <a:bodyPr wrap="square" lIns="0" tIns="0" rIns="0" bIns="0" rtlCol="0" anchor="ctr">
            <a:noAutofit/>
          </a:bodyPr>
          <a:lstStyle/>
          <a:p>
            <a:pPr marL="0" indent="0" algn="ctr">
              <a:buNone/>
            </a:pPr>
            <a:r>
              <a:rPr lang="es-VE" sz="1000" b="1" dirty="0">
                <a:solidFill>
                  <a:srgbClr val="003B70"/>
                </a:solidFill>
                <a:latin typeface="Arial" pitchFamily="34" charset="0"/>
                <a:ea typeface="Arial" pitchFamily="34" charset="-122"/>
                <a:cs typeface="Arial" pitchFamily="34" charset="-120"/>
              </a:rPr>
              <a:t>CAPCA / TACA verifican</a:t>
            </a:r>
            <a:endParaRPr lang="es-VE" sz="1000" dirty="0"/>
          </a:p>
        </p:txBody>
      </p:sp>
      <p:sp>
        <p:nvSpPr>
          <p:cNvPr id="47" name="Text 53">
            <a:extLst>
              <a:ext uri="{FF2B5EF4-FFF2-40B4-BE49-F238E27FC236}">
                <a16:creationId xmlns:a16="http://schemas.microsoft.com/office/drawing/2014/main" id="{C5F12B82-CB30-48D3-9F1B-4F505A80FACF}"/>
              </a:ext>
            </a:extLst>
          </p:cNvPr>
          <p:cNvSpPr/>
          <p:nvPr/>
        </p:nvSpPr>
        <p:spPr>
          <a:xfrm>
            <a:off x="2958016" y="4312542"/>
            <a:ext cx="3694244" cy="237744"/>
          </a:xfrm>
          <a:prstGeom prst="rect">
            <a:avLst/>
          </a:prstGeom>
          <a:noFill/>
          <a:ln/>
        </p:spPr>
        <p:txBody>
          <a:bodyPr wrap="square" lIns="0" tIns="0" rIns="0" bIns="0" rtlCol="0" anchor="ctr">
            <a:noAutofit/>
          </a:bodyPr>
          <a:lstStyle/>
          <a:p>
            <a:pPr marL="0" indent="0" algn="l">
              <a:buNone/>
            </a:pPr>
            <a:r>
              <a:rPr lang="es-VE" sz="1000" dirty="0">
                <a:solidFill>
                  <a:srgbClr val="4E5E6A"/>
                </a:solidFill>
                <a:latin typeface="Arial" pitchFamily="34" charset="0"/>
                <a:ea typeface="Arial" pitchFamily="34" charset="-122"/>
                <a:cs typeface="Arial" pitchFamily="34" charset="-120"/>
              </a:rPr>
              <a:t>compatibilidad con tubería, </a:t>
            </a:r>
            <a:r>
              <a:rPr lang="es-VE" sz="1000" dirty="0" err="1">
                <a:solidFill>
                  <a:srgbClr val="4E5E6A"/>
                </a:solidFill>
                <a:latin typeface="Arial" pitchFamily="34" charset="0"/>
                <a:ea typeface="Arial" pitchFamily="34" charset="-122"/>
                <a:cs typeface="Arial" pitchFamily="34" charset="-120"/>
              </a:rPr>
              <a:t>DTI</a:t>
            </a:r>
            <a:r>
              <a:rPr lang="es-VE" sz="1000" dirty="0">
                <a:solidFill>
                  <a:srgbClr val="4E5E6A"/>
                </a:solidFill>
                <a:latin typeface="Arial" pitchFamily="34" charset="0"/>
                <a:ea typeface="Arial" pitchFamily="34" charset="-122"/>
                <a:cs typeface="Arial" pitchFamily="34" charset="-120"/>
              </a:rPr>
              <a:t>, ubicación de sensores y criterio de aceptación</a:t>
            </a:r>
            <a:endParaRPr lang="es-VE" sz="1000" dirty="0"/>
          </a:p>
        </p:txBody>
      </p:sp>
      <p:sp>
        <p:nvSpPr>
          <p:cNvPr id="48" name="Shape 54">
            <a:extLst>
              <a:ext uri="{FF2B5EF4-FFF2-40B4-BE49-F238E27FC236}">
                <a16:creationId xmlns:a16="http://schemas.microsoft.com/office/drawing/2014/main" id="{5ED46F16-B0BF-4DD4-8FD2-F6D24023FBB3}"/>
              </a:ext>
            </a:extLst>
          </p:cNvPr>
          <p:cNvSpPr/>
          <p:nvPr/>
        </p:nvSpPr>
        <p:spPr>
          <a:xfrm>
            <a:off x="6990520" y="2474598"/>
            <a:ext cx="5413248" cy="2331720"/>
          </a:xfrm>
          <a:prstGeom prst="roundRect">
            <a:avLst>
              <a:gd name="adj" fmla="val 3137"/>
            </a:avLst>
          </a:prstGeom>
          <a:solidFill>
            <a:srgbClr val="FFFFFF"/>
          </a:solidFill>
          <a:ln w="12700">
            <a:solidFill>
              <a:srgbClr val="F4B183"/>
            </a:solidFill>
            <a:prstDash val="solid"/>
          </a:ln>
        </p:spPr>
      </p:sp>
      <p:sp>
        <p:nvSpPr>
          <p:cNvPr id="49" name="Shape 55">
            <a:extLst>
              <a:ext uri="{FF2B5EF4-FFF2-40B4-BE49-F238E27FC236}">
                <a16:creationId xmlns:a16="http://schemas.microsoft.com/office/drawing/2014/main" id="{ED2ADD61-5B66-4F2F-9762-858D07916069}"/>
              </a:ext>
            </a:extLst>
          </p:cNvPr>
          <p:cNvSpPr/>
          <p:nvPr/>
        </p:nvSpPr>
        <p:spPr>
          <a:xfrm>
            <a:off x="6990520" y="2474598"/>
            <a:ext cx="5413248" cy="310896"/>
          </a:xfrm>
          <a:prstGeom prst="rect">
            <a:avLst/>
          </a:prstGeom>
          <a:solidFill>
            <a:srgbClr val="D96B27"/>
          </a:solidFill>
          <a:ln w="12700">
            <a:solidFill>
              <a:srgbClr val="D96B27"/>
            </a:solidFill>
            <a:prstDash val="solid"/>
          </a:ln>
        </p:spPr>
      </p:sp>
      <p:sp>
        <p:nvSpPr>
          <p:cNvPr id="50" name="Text 56">
            <a:extLst>
              <a:ext uri="{FF2B5EF4-FFF2-40B4-BE49-F238E27FC236}">
                <a16:creationId xmlns:a16="http://schemas.microsoft.com/office/drawing/2014/main" id="{E0C0763F-E768-4A38-88EB-E30ED80AA0E5}"/>
              </a:ext>
            </a:extLst>
          </p:cNvPr>
          <p:cNvSpPr/>
          <p:nvPr/>
        </p:nvSpPr>
        <p:spPr>
          <a:xfrm>
            <a:off x="7145968" y="2520318"/>
            <a:ext cx="5102352" cy="201168"/>
          </a:xfrm>
          <a:prstGeom prst="rect">
            <a:avLst/>
          </a:prstGeom>
          <a:noFill/>
          <a:ln/>
        </p:spPr>
        <p:txBody>
          <a:bodyPr wrap="square" lIns="0" tIns="0" rIns="0" bIns="0" rtlCol="0" anchor="ctr">
            <a:normAutofit fontScale="92500"/>
          </a:bodyPr>
          <a:lstStyle/>
          <a:p>
            <a:pPr marL="0" indent="0" algn="l">
              <a:buNone/>
            </a:pPr>
            <a:r>
              <a:rPr lang="es-VE" sz="1400" b="1">
                <a:solidFill>
                  <a:srgbClr val="FFFFFF"/>
                </a:solidFill>
                <a:latin typeface="Arial" pitchFamily="34" charset="0"/>
                <a:ea typeface="Arial" pitchFamily="34" charset="-122"/>
                <a:cs typeface="Arial" pitchFamily="34" charset="-120"/>
              </a:rPr>
              <a:t>Puntos de atención de la REV.05 que justifican la trazabilidad</a:t>
            </a:r>
            <a:endParaRPr lang="es-VE" sz="1400"/>
          </a:p>
        </p:txBody>
      </p:sp>
      <p:sp>
        <p:nvSpPr>
          <p:cNvPr id="51" name="Shape 57">
            <a:extLst>
              <a:ext uri="{FF2B5EF4-FFF2-40B4-BE49-F238E27FC236}">
                <a16:creationId xmlns:a16="http://schemas.microsoft.com/office/drawing/2014/main" id="{E118B190-7FD8-4475-943B-952B49EA7F21}"/>
              </a:ext>
            </a:extLst>
          </p:cNvPr>
          <p:cNvSpPr/>
          <p:nvPr/>
        </p:nvSpPr>
        <p:spPr>
          <a:xfrm>
            <a:off x="7191688" y="2913510"/>
            <a:ext cx="658368" cy="237744"/>
          </a:xfrm>
          <a:prstGeom prst="roundRect">
            <a:avLst>
              <a:gd name="adj" fmla="val 19231"/>
            </a:avLst>
          </a:prstGeom>
          <a:solidFill>
            <a:srgbClr val="FFF1DF"/>
          </a:solidFill>
          <a:ln w="8890">
            <a:solidFill>
              <a:srgbClr val="D69432"/>
            </a:solidFill>
            <a:prstDash val="solid"/>
          </a:ln>
        </p:spPr>
      </p:sp>
      <p:sp>
        <p:nvSpPr>
          <p:cNvPr id="52" name="Text 58">
            <a:extLst>
              <a:ext uri="{FF2B5EF4-FFF2-40B4-BE49-F238E27FC236}">
                <a16:creationId xmlns:a16="http://schemas.microsoft.com/office/drawing/2014/main" id="{F69EF647-924A-447D-AE70-FA70AD8984CC}"/>
              </a:ext>
            </a:extLst>
          </p:cNvPr>
          <p:cNvSpPr/>
          <p:nvPr/>
        </p:nvSpPr>
        <p:spPr>
          <a:xfrm>
            <a:off x="7237408" y="2950086"/>
            <a:ext cx="566928" cy="146304"/>
          </a:xfrm>
          <a:prstGeom prst="rect">
            <a:avLst/>
          </a:prstGeom>
          <a:noFill/>
          <a:ln/>
        </p:spPr>
        <p:txBody>
          <a:bodyPr wrap="square" lIns="0" tIns="0" rIns="0" bIns="0" rtlCol="0" anchor="ctr">
            <a:noAutofit/>
          </a:bodyPr>
          <a:lstStyle/>
          <a:p>
            <a:pPr marL="0" indent="0" algn="ctr">
              <a:buNone/>
            </a:pPr>
            <a:r>
              <a:rPr lang="es-VE" sz="1000" b="1">
                <a:solidFill>
                  <a:srgbClr val="9A4C08"/>
                </a:solidFill>
                <a:latin typeface="Arial" pitchFamily="34" charset="0"/>
                <a:ea typeface="Arial" pitchFamily="34" charset="-122"/>
                <a:cs typeface="Arial" pitchFamily="34" charset="-120"/>
              </a:rPr>
              <a:t>Est. 2</a:t>
            </a:r>
            <a:endParaRPr lang="es-VE" sz="1000"/>
          </a:p>
        </p:txBody>
      </p:sp>
      <p:sp>
        <p:nvSpPr>
          <p:cNvPr id="53" name="Text 59">
            <a:extLst>
              <a:ext uri="{FF2B5EF4-FFF2-40B4-BE49-F238E27FC236}">
                <a16:creationId xmlns:a16="http://schemas.microsoft.com/office/drawing/2014/main" id="{A31A6A38-CFD6-4590-BC17-D83BCF2E6378}"/>
              </a:ext>
            </a:extLst>
          </p:cNvPr>
          <p:cNvSpPr/>
          <p:nvPr/>
        </p:nvSpPr>
        <p:spPr>
          <a:xfrm>
            <a:off x="7959784" y="2904366"/>
            <a:ext cx="4069080" cy="256032"/>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cambio sustancial de capacidad hidráulica: Cv total 18,0 → 4,5.</a:t>
            </a:r>
            <a:endParaRPr lang="es-VE" sz="1000"/>
          </a:p>
        </p:txBody>
      </p:sp>
      <p:sp>
        <p:nvSpPr>
          <p:cNvPr id="54" name="Shape 60">
            <a:extLst>
              <a:ext uri="{FF2B5EF4-FFF2-40B4-BE49-F238E27FC236}">
                <a16:creationId xmlns:a16="http://schemas.microsoft.com/office/drawing/2014/main" id="{8B30679A-068E-4B2B-AA9D-9916C7034071}"/>
              </a:ext>
            </a:extLst>
          </p:cNvPr>
          <p:cNvSpPr/>
          <p:nvPr/>
        </p:nvSpPr>
        <p:spPr>
          <a:xfrm>
            <a:off x="7191688" y="3306702"/>
            <a:ext cx="658368" cy="237744"/>
          </a:xfrm>
          <a:prstGeom prst="roundRect">
            <a:avLst>
              <a:gd name="adj" fmla="val 19231"/>
            </a:avLst>
          </a:prstGeom>
          <a:solidFill>
            <a:srgbClr val="FFF1DF"/>
          </a:solidFill>
          <a:ln w="8890">
            <a:solidFill>
              <a:srgbClr val="D69432"/>
            </a:solidFill>
            <a:prstDash val="solid"/>
          </a:ln>
        </p:spPr>
      </p:sp>
      <p:sp>
        <p:nvSpPr>
          <p:cNvPr id="55" name="Text 61">
            <a:extLst>
              <a:ext uri="{FF2B5EF4-FFF2-40B4-BE49-F238E27FC236}">
                <a16:creationId xmlns:a16="http://schemas.microsoft.com/office/drawing/2014/main" id="{C38AC843-D87C-4599-B317-4777817EB4EA}"/>
              </a:ext>
            </a:extLst>
          </p:cNvPr>
          <p:cNvSpPr/>
          <p:nvPr/>
        </p:nvSpPr>
        <p:spPr>
          <a:xfrm>
            <a:off x="7237408" y="3343278"/>
            <a:ext cx="566928" cy="146304"/>
          </a:xfrm>
          <a:prstGeom prst="rect">
            <a:avLst/>
          </a:prstGeom>
          <a:noFill/>
          <a:ln/>
        </p:spPr>
        <p:txBody>
          <a:bodyPr wrap="square" lIns="0" tIns="0" rIns="0" bIns="0" rtlCol="0" anchor="ctr">
            <a:noAutofit/>
          </a:bodyPr>
          <a:lstStyle/>
          <a:p>
            <a:pPr marL="0" indent="0" algn="ctr">
              <a:buNone/>
            </a:pPr>
            <a:r>
              <a:rPr lang="es-VE" sz="1000" b="1">
                <a:solidFill>
                  <a:srgbClr val="9A4C08"/>
                </a:solidFill>
                <a:latin typeface="Arial" pitchFamily="34" charset="0"/>
                <a:ea typeface="Arial" pitchFamily="34" charset="-122"/>
                <a:cs typeface="Arial" pitchFamily="34" charset="-120"/>
              </a:rPr>
              <a:t>Est. 3</a:t>
            </a:r>
            <a:endParaRPr lang="es-VE" sz="1000"/>
          </a:p>
        </p:txBody>
      </p:sp>
      <p:sp>
        <p:nvSpPr>
          <p:cNvPr id="56" name="Text 62">
            <a:extLst>
              <a:ext uri="{FF2B5EF4-FFF2-40B4-BE49-F238E27FC236}">
                <a16:creationId xmlns:a16="http://schemas.microsoft.com/office/drawing/2014/main" id="{8982B8A9-9510-41DD-B9C6-208A96D5CA92}"/>
              </a:ext>
            </a:extLst>
          </p:cNvPr>
          <p:cNvSpPr/>
          <p:nvPr/>
        </p:nvSpPr>
        <p:spPr>
          <a:xfrm>
            <a:off x="7959784" y="3297558"/>
            <a:ext cx="4069080" cy="256032"/>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incongruencia documental: 4 salidas/interconexiones vs. código 3B.</a:t>
            </a:r>
            <a:endParaRPr lang="es-VE" sz="1000"/>
          </a:p>
        </p:txBody>
      </p:sp>
      <p:sp>
        <p:nvSpPr>
          <p:cNvPr id="57" name="Shape 63">
            <a:extLst>
              <a:ext uri="{FF2B5EF4-FFF2-40B4-BE49-F238E27FC236}">
                <a16:creationId xmlns:a16="http://schemas.microsoft.com/office/drawing/2014/main" id="{CDEC2CF4-C248-457C-8734-7C3AEBCF99BD}"/>
              </a:ext>
            </a:extLst>
          </p:cNvPr>
          <p:cNvSpPr/>
          <p:nvPr/>
        </p:nvSpPr>
        <p:spPr>
          <a:xfrm>
            <a:off x="7191688" y="3699894"/>
            <a:ext cx="658368" cy="237744"/>
          </a:xfrm>
          <a:prstGeom prst="roundRect">
            <a:avLst>
              <a:gd name="adj" fmla="val 19231"/>
            </a:avLst>
          </a:prstGeom>
          <a:solidFill>
            <a:srgbClr val="FFF1DF"/>
          </a:solidFill>
          <a:ln w="8890">
            <a:solidFill>
              <a:srgbClr val="D69432"/>
            </a:solidFill>
            <a:prstDash val="solid"/>
          </a:ln>
        </p:spPr>
      </p:sp>
      <p:sp>
        <p:nvSpPr>
          <p:cNvPr id="58" name="Text 64">
            <a:extLst>
              <a:ext uri="{FF2B5EF4-FFF2-40B4-BE49-F238E27FC236}">
                <a16:creationId xmlns:a16="http://schemas.microsoft.com/office/drawing/2014/main" id="{D37FA7CE-4CB2-440D-860C-D09957330841}"/>
              </a:ext>
            </a:extLst>
          </p:cNvPr>
          <p:cNvSpPr/>
          <p:nvPr/>
        </p:nvSpPr>
        <p:spPr>
          <a:xfrm>
            <a:off x="7237408" y="3736470"/>
            <a:ext cx="566928" cy="146304"/>
          </a:xfrm>
          <a:prstGeom prst="rect">
            <a:avLst/>
          </a:prstGeom>
          <a:noFill/>
          <a:ln/>
        </p:spPr>
        <p:txBody>
          <a:bodyPr wrap="square" lIns="0" tIns="0" rIns="0" bIns="0" rtlCol="0" anchor="ctr">
            <a:noAutofit/>
          </a:bodyPr>
          <a:lstStyle/>
          <a:p>
            <a:pPr marL="0" indent="0" algn="ctr">
              <a:buNone/>
            </a:pPr>
            <a:r>
              <a:rPr lang="es-VE" sz="1000" b="1">
                <a:solidFill>
                  <a:srgbClr val="9A4C08"/>
                </a:solidFill>
                <a:latin typeface="Arial" pitchFamily="34" charset="0"/>
                <a:ea typeface="Arial" pitchFamily="34" charset="-122"/>
                <a:cs typeface="Arial" pitchFamily="34" charset="-120"/>
              </a:rPr>
              <a:t>Est. 4</a:t>
            </a:r>
            <a:endParaRPr lang="es-VE" sz="1000"/>
          </a:p>
        </p:txBody>
      </p:sp>
      <p:sp>
        <p:nvSpPr>
          <p:cNvPr id="59" name="Text 65">
            <a:extLst>
              <a:ext uri="{FF2B5EF4-FFF2-40B4-BE49-F238E27FC236}">
                <a16:creationId xmlns:a16="http://schemas.microsoft.com/office/drawing/2014/main" id="{04D78031-5681-4169-B416-664734E67917}"/>
              </a:ext>
            </a:extLst>
          </p:cNvPr>
          <p:cNvSpPr/>
          <p:nvPr/>
        </p:nvSpPr>
        <p:spPr>
          <a:xfrm>
            <a:off x="7959784" y="3690750"/>
            <a:ext cx="4069080" cy="256032"/>
          </a:xfrm>
          <a:prstGeom prst="rect">
            <a:avLst/>
          </a:prstGeom>
          <a:noFill/>
          <a:ln/>
        </p:spPr>
        <p:txBody>
          <a:bodyPr wrap="square" lIns="0" tIns="0" rIns="0" bIns="0" rtlCol="0" anchor="ctr">
            <a:normAutofit/>
          </a:bodyPr>
          <a:lstStyle/>
          <a:p>
            <a:pPr marL="0" indent="0" algn="l">
              <a:buNone/>
            </a:pPr>
            <a:r>
              <a:rPr lang="es-VE" sz="1000">
                <a:solidFill>
                  <a:srgbClr val="4E5E6A"/>
                </a:solidFill>
                <a:latin typeface="Arial" pitchFamily="34" charset="0"/>
                <a:ea typeface="Arial" pitchFamily="34" charset="-122"/>
                <a:cs typeface="Arial" pitchFamily="34" charset="-120"/>
              </a:rPr>
              <a:t>rediseño de tecnología y línea: DR10 radial → DS20 vertical.</a:t>
            </a:r>
            <a:endParaRPr lang="es-VE" sz="1000"/>
          </a:p>
        </p:txBody>
      </p:sp>
      <p:sp>
        <p:nvSpPr>
          <p:cNvPr id="60" name="Shape 66">
            <a:extLst>
              <a:ext uri="{FF2B5EF4-FFF2-40B4-BE49-F238E27FC236}">
                <a16:creationId xmlns:a16="http://schemas.microsoft.com/office/drawing/2014/main" id="{0CFA256B-2EA0-474D-9B44-EBDDD334E3CE}"/>
              </a:ext>
            </a:extLst>
          </p:cNvPr>
          <p:cNvSpPr/>
          <p:nvPr/>
        </p:nvSpPr>
        <p:spPr>
          <a:xfrm>
            <a:off x="7173400" y="4166238"/>
            <a:ext cx="5029200" cy="420624"/>
          </a:xfrm>
          <a:prstGeom prst="roundRect">
            <a:avLst>
              <a:gd name="adj" fmla="val 17391"/>
            </a:avLst>
          </a:prstGeom>
          <a:solidFill>
            <a:srgbClr val="FDE9E7"/>
          </a:solidFill>
          <a:ln w="12700">
            <a:solidFill>
              <a:srgbClr val="B22222"/>
            </a:solidFill>
            <a:prstDash val="solid"/>
          </a:ln>
        </p:spPr>
      </p:sp>
      <p:sp>
        <p:nvSpPr>
          <p:cNvPr id="61" name="Text 67">
            <a:extLst>
              <a:ext uri="{FF2B5EF4-FFF2-40B4-BE49-F238E27FC236}">
                <a16:creationId xmlns:a16="http://schemas.microsoft.com/office/drawing/2014/main" id="{E0160E00-7839-4772-822A-33C0AE9801A7}"/>
              </a:ext>
            </a:extLst>
          </p:cNvPr>
          <p:cNvSpPr/>
          <p:nvPr/>
        </p:nvSpPr>
        <p:spPr>
          <a:xfrm>
            <a:off x="7310560" y="4239390"/>
            <a:ext cx="4736592" cy="228600"/>
          </a:xfrm>
          <a:prstGeom prst="rect">
            <a:avLst/>
          </a:prstGeom>
          <a:noFill/>
          <a:ln/>
        </p:spPr>
        <p:txBody>
          <a:bodyPr wrap="square" lIns="0" tIns="0" rIns="0" bIns="0" rtlCol="0" anchor="ctr">
            <a:noAutofit/>
          </a:bodyPr>
          <a:lstStyle/>
          <a:p>
            <a:pPr marL="0" indent="0" algn="ctr">
              <a:buNone/>
            </a:pPr>
            <a:r>
              <a:rPr lang="es-VE" sz="1000" b="1" dirty="0">
                <a:solidFill>
                  <a:srgbClr val="B22222"/>
                </a:solidFill>
                <a:latin typeface="Arial" pitchFamily="34" charset="0"/>
                <a:ea typeface="Arial" pitchFamily="34" charset="-122"/>
                <a:cs typeface="Arial" pitchFamily="34" charset="-120"/>
              </a:rPr>
              <a:t>Requerido para cierre: hoja de selección / memoria de cálculo por estación + confirmación formal de las bases CAPCA.</a:t>
            </a:r>
            <a:endParaRPr lang="es-VE" sz="1000" dirty="0"/>
          </a:p>
        </p:txBody>
      </p:sp>
      <p:pic>
        <p:nvPicPr>
          <p:cNvPr id="62" name="Imagen 61">
            <a:extLst>
              <a:ext uri="{FF2B5EF4-FFF2-40B4-BE49-F238E27FC236}">
                <a16:creationId xmlns:a16="http://schemas.microsoft.com/office/drawing/2014/main" id="{215B906B-5063-41B7-BBE2-6EF47F9863CA}"/>
              </a:ext>
            </a:extLst>
          </p:cNvPr>
          <p:cNvPicPr>
            <a:picLocks noChangeAspect="1"/>
          </p:cNvPicPr>
          <p:nvPr/>
        </p:nvPicPr>
        <p:blipFill>
          <a:blip r:embed="rId4"/>
          <a:stretch>
            <a:fillRect/>
          </a:stretch>
        </p:blipFill>
        <p:spPr>
          <a:xfrm>
            <a:off x="2227656" y="4981268"/>
            <a:ext cx="9589299" cy="4013806"/>
          </a:xfrm>
          <a:prstGeom prst="rect">
            <a:avLst/>
          </a:prstGeom>
        </p:spPr>
      </p:pic>
    </p:spTree>
    <p:extLst>
      <p:ext uri="{BB962C8B-B14F-4D97-AF65-F5344CB8AC3E}">
        <p14:creationId xmlns:p14="http://schemas.microsoft.com/office/powerpoint/2010/main" val="180731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59DB356-7CB6-4CEC-A1D5-896993FD78E2}"/>
              </a:ext>
            </a:extLst>
          </p:cNvPr>
          <p:cNvPicPr>
            <a:picLocks noChangeAspect="1"/>
          </p:cNvPicPr>
          <p:nvPr/>
        </p:nvPicPr>
        <p:blipFill>
          <a:blip r:embed="rId2"/>
          <a:stretch>
            <a:fillRect/>
          </a:stretch>
        </p:blipFill>
        <p:spPr>
          <a:xfrm>
            <a:off x="396183" y="1476592"/>
            <a:ext cx="13318864" cy="7270389"/>
          </a:xfrm>
          <a:prstGeom prst="rect">
            <a:avLst/>
          </a:prstGeom>
        </p:spPr>
      </p:pic>
      <p:sp>
        <p:nvSpPr>
          <p:cNvPr id="6" name="Rectángulo 5">
            <a:extLst>
              <a:ext uri="{FF2B5EF4-FFF2-40B4-BE49-F238E27FC236}">
                <a16:creationId xmlns:a16="http://schemas.microsoft.com/office/drawing/2014/main" id="{55906E59-ED24-42BE-A38D-5C2F87975B1B}"/>
              </a:ext>
            </a:extLst>
          </p:cNvPr>
          <p:cNvSpPr/>
          <p:nvPr/>
        </p:nvSpPr>
        <p:spPr>
          <a:xfrm>
            <a:off x="1371600" y="3728719"/>
            <a:ext cx="1422400" cy="506095"/>
          </a:xfrm>
          <a:prstGeom prst="rect">
            <a:avLst/>
          </a:prstGeom>
          <a:solidFill>
            <a:srgbClr val="92D050">
              <a:alpha val="2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3" name="TextBox 2"/>
          <p:cNvSpPr txBox="1"/>
          <p:nvPr/>
        </p:nvSpPr>
        <p:spPr>
          <a:xfrm>
            <a:off x="3017520" y="172116"/>
            <a:ext cx="8138160" cy="237744"/>
          </a:xfrm>
          <a:prstGeom prst="rect">
            <a:avLst/>
          </a:prstGeom>
          <a:noFill/>
        </p:spPr>
        <p:txBody>
          <a:bodyPr wrap="square" lIns="0" tIns="0" rIns="0" bIns="0">
            <a:noAutofit/>
          </a:bodyPr>
          <a:lstStyle/>
          <a:p>
            <a:pPr algn="ctr"/>
            <a:r>
              <a:rPr lang="es-VE" b="1">
                <a:latin typeface="Arial"/>
              </a:rPr>
              <a:t>SISTEMA DE ATEMPERADORES DE VAPOR DE ESCAPE</a:t>
            </a:r>
          </a:p>
        </p:txBody>
      </p:sp>
      <p:sp>
        <p:nvSpPr>
          <p:cNvPr id="4" name="TextBox 3"/>
          <p:cNvSpPr txBox="1"/>
          <p:nvPr/>
        </p:nvSpPr>
        <p:spPr>
          <a:xfrm>
            <a:off x="4320540" y="508930"/>
            <a:ext cx="5532120" cy="237744"/>
          </a:xfrm>
          <a:prstGeom prst="rect">
            <a:avLst/>
          </a:prstGeom>
          <a:noFill/>
        </p:spPr>
        <p:txBody>
          <a:bodyPr wrap="square" lIns="0" tIns="0" rIns="0" bIns="0">
            <a:noAutofit/>
          </a:bodyPr>
          <a:lstStyle/>
          <a:p>
            <a:pPr algn="ctr"/>
            <a:r>
              <a:rPr lang="es-VE" sz="1400" b="1" dirty="0">
                <a:latin typeface="Arial"/>
              </a:rPr>
              <a:t>ESTRUCTURA DISGREGADA DEL TRABAJO</a:t>
            </a:r>
          </a:p>
        </p:txBody>
      </p:sp>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3"/>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4"/>
          <a:stretch>
            <a:fillRect/>
          </a:stretch>
        </p:blipFill>
        <p:spPr>
          <a:xfrm>
            <a:off x="12001500" y="140206"/>
            <a:ext cx="1713547" cy="578798"/>
          </a:xfrm>
          <a:prstGeom prst="rect">
            <a:avLst/>
          </a:prstGeom>
        </p:spPr>
      </p:pic>
      <p:sp>
        <p:nvSpPr>
          <p:cNvPr id="9" name="Rectángulo 8">
            <a:extLst>
              <a:ext uri="{FF2B5EF4-FFF2-40B4-BE49-F238E27FC236}">
                <a16:creationId xmlns:a16="http://schemas.microsoft.com/office/drawing/2014/main" id="{A112DA1E-83C9-43D3-A610-92429C35E734}"/>
              </a:ext>
            </a:extLst>
          </p:cNvPr>
          <p:cNvSpPr/>
          <p:nvPr/>
        </p:nvSpPr>
        <p:spPr>
          <a:xfrm>
            <a:off x="1371600" y="7081519"/>
            <a:ext cx="1422400" cy="854711"/>
          </a:xfrm>
          <a:prstGeom prst="rect">
            <a:avLst/>
          </a:prstGeom>
          <a:solidFill>
            <a:srgbClr val="92D050">
              <a:alpha val="2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0" name="Rectángulo 9">
            <a:extLst>
              <a:ext uri="{FF2B5EF4-FFF2-40B4-BE49-F238E27FC236}">
                <a16:creationId xmlns:a16="http://schemas.microsoft.com/office/drawing/2014/main" id="{B605BDAD-67BE-4942-BAA7-0AE08A122F01}"/>
              </a:ext>
            </a:extLst>
          </p:cNvPr>
          <p:cNvSpPr/>
          <p:nvPr/>
        </p:nvSpPr>
        <p:spPr>
          <a:xfrm>
            <a:off x="1371600" y="6196327"/>
            <a:ext cx="1422400" cy="740413"/>
          </a:xfrm>
          <a:prstGeom prst="rect">
            <a:avLst/>
          </a:prstGeom>
          <a:solidFill>
            <a:srgbClr val="92D050">
              <a:alpha val="2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1" name="Rectángulo 10">
            <a:extLst>
              <a:ext uri="{FF2B5EF4-FFF2-40B4-BE49-F238E27FC236}">
                <a16:creationId xmlns:a16="http://schemas.microsoft.com/office/drawing/2014/main" id="{45669ECE-4ABB-4ACD-A6E5-F68252B1AFC0}"/>
              </a:ext>
            </a:extLst>
          </p:cNvPr>
          <p:cNvSpPr/>
          <p:nvPr/>
        </p:nvSpPr>
        <p:spPr>
          <a:xfrm>
            <a:off x="3575050" y="4297995"/>
            <a:ext cx="1303655" cy="449265"/>
          </a:xfrm>
          <a:prstGeom prst="rect">
            <a:avLst/>
          </a:prstGeom>
          <a:solidFill>
            <a:srgbClr val="92D050">
              <a:alpha val="2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2" name="Rectángulo 11">
            <a:extLst>
              <a:ext uri="{FF2B5EF4-FFF2-40B4-BE49-F238E27FC236}">
                <a16:creationId xmlns:a16="http://schemas.microsoft.com/office/drawing/2014/main" id="{3A76CC0E-466E-4E24-8E5D-76A6F03B2A75}"/>
              </a:ext>
            </a:extLst>
          </p:cNvPr>
          <p:cNvSpPr/>
          <p:nvPr/>
        </p:nvSpPr>
        <p:spPr>
          <a:xfrm>
            <a:off x="3575050" y="3694569"/>
            <a:ext cx="1303655" cy="449265"/>
          </a:xfrm>
          <a:prstGeom prst="rect">
            <a:avLst/>
          </a:prstGeom>
          <a:solidFill>
            <a:srgbClr val="92D050">
              <a:alpha val="20000"/>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3" name="Rectángulo 12">
            <a:extLst>
              <a:ext uri="{FF2B5EF4-FFF2-40B4-BE49-F238E27FC236}">
                <a16:creationId xmlns:a16="http://schemas.microsoft.com/office/drawing/2014/main" id="{6C9396DF-91D4-4F58-8B8C-47210EA9F041}"/>
              </a:ext>
            </a:extLst>
          </p:cNvPr>
          <p:cNvSpPr/>
          <p:nvPr/>
        </p:nvSpPr>
        <p:spPr>
          <a:xfrm>
            <a:off x="1375410" y="4354825"/>
            <a:ext cx="1422400" cy="449265"/>
          </a:xfrm>
          <a:prstGeom prst="rect">
            <a:avLst/>
          </a:prstGeom>
          <a:solidFill>
            <a:schemeClr val="accent6">
              <a:alpha val="2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4" name="Rectángulo 13">
            <a:extLst>
              <a:ext uri="{FF2B5EF4-FFF2-40B4-BE49-F238E27FC236}">
                <a16:creationId xmlns:a16="http://schemas.microsoft.com/office/drawing/2014/main" id="{D847CFCE-F34D-441A-AC03-CBE459F14828}"/>
              </a:ext>
            </a:extLst>
          </p:cNvPr>
          <p:cNvSpPr/>
          <p:nvPr/>
        </p:nvSpPr>
        <p:spPr>
          <a:xfrm>
            <a:off x="1375410" y="4936311"/>
            <a:ext cx="1422400" cy="449265"/>
          </a:xfrm>
          <a:prstGeom prst="rect">
            <a:avLst/>
          </a:prstGeom>
          <a:solidFill>
            <a:schemeClr val="accent6">
              <a:alpha val="2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5" name="Rectángulo 14">
            <a:extLst>
              <a:ext uri="{FF2B5EF4-FFF2-40B4-BE49-F238E27FC236}">
                <a16:creationId xmlns:a16="http://schemas.microsoft.com/office/drawing/2014/main" id="{A0EC5EDC-5905-4E35-8095-814CADC10619}"/>
              </a:ext>
            </a:extLst>
          </p:cNvPr>
          <p:cNvSpPr/>
          <p:nvPr/>
        </p:nvSpPr>
        <p:spPr>
          <a:xfrm>
            <a:off x="1375410" y="5559330"/>
            <a:ext cx="1422400" cy="492218"/>
          </a:xfrm>
          <a:prstGeom prst="rect">
            <a:avLst/>
          </a:prstGeom>
          <a:solidFill>
            <a:schemeClr val="accent6">
              <a:alpha val="2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6" name="Rectángulo 15">
            <a:extLst>
              <a:ext uri="{FF2B5EF4-FFF2-40B4-BE49-F238E27FC236}">
                <a16:creationId xmlns:a16="http://schemas.microsoft.com/office/drawing/2014/main" id="{20954743-79D9-4C49-BC7C-0C5721F5EAD0}"/>
              </a:ext>
            </a:extLst>
          </p:cNvPr>
          <p:cNvSpPr/>
          <p:nvPr/>
        </p:nvSpPr>
        <p:spPr>
          <a:xfrm>
            <a:off x="5699125" y="3714711"/>
            <a:ext cx="1286510" cy="506095"/>
          </a:xfrm>
          <a:prstGeom prst="rect">
            <a:avLst/>
          </a:prstGeom>
          <a:solidFill>
            <a:schemeClr val="accent6">
              <a:alpha val="2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
        <p:nvSpPr>
          <p:cNvPr id="17" name="Rectángulo 16">
            <a:extLst>
              <a:ext uri="{FF2B5EF4-FFF2-40B4-BE49-F238E27FC236}">
                <a16:creationId xmlns:a16="http://schemas.microsoft.com/office/drawing/2014/main" id="{CDADD88E-B318-4D65-A7DE-B5383CC149E5}"/>
              </a:ext>
            </a:extLst>
          </p:cNvPr>
          <p:cNvSpPr/>
          <p:nvPr/>
        </p:nvSpPr>
        <p:spPr>
          <a:xfrm>
            <a:off x="3575050" y="4907895"/>
            <a:ext cx="1303654" cy="449265"/>
          </a:xfrm>
          <a:prstGeom prst="rect">
            <a:avLst/>
          </a:prstGeom>
          <a:solidFill>
            <a:schemeClr val="accent6">
              <a:alpha val="2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VE"/>
          </a:p>
        </p:txBody>
      </p:sp>
    </p:spTree>
    <p:extLst>
      <p:ext uri="{BB962C8B-B14F-4D97-AF65-F5344CB8AC3E}">
        <p14:creationId xmlns:p14="http://schemas.microsoft.com/office/powerpoint/2010/main" val="249622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17520" y="172116"/>
            <a:ext cx="8138160" cy="237744"/>
          </a:xfrm>
          <a:prstGeom prst="rect">
            <a:avLst/>
          </a:prstGeom>
          <a:noFill/>
        </p:spPr>
        <p:txBody>
          <a:bodyPr wrap="square" lIns="0" tIns="0" rIns="0" bIns="0">
            <a:noAutofit/>
          </a:bodyPr>
          <a:lstStyle/>
          <a:p>
            <a:pPr algn="ctr"/>
            <a:r>
              <a:rPr lang="es-VE" sz="2200" b="1" dirty="0">
                <a:latin typeface="Arial"/>
              </a:rPr>
              <a:t>SISTEMA DE ATEMPERADORES DE VAPOR DE ESCAPE</a:t>
            </a:r>
          </a:p>
        </p:txBody>
      </p:sp>
      <p:pic>
        <p:nvPicPr>
          <p:cNvPr id="231" name="Picture 1" descr="5d5d6370-daff-5d72-befb-53a6096d17a7.png">
            <a:extLst>
              <a:ext uri="{FF2B5EF4-FFF2-40B4-BE49-F238E27FC236}">
                <a16:creationId xmlns:a16="http://schemas.microsoft.com/office/drawing/2014/main" id="{56036ADA-1CAC-4D8E-A886-E78D2DB67060}"/>
              </a:ext>
            </a:extLst>
          </p:cNvPr>
          <p:cNvPicPr>
            <a:picLocks noChangeAspect="1"/>
          </p:cNvPicPr>
          <p:nvPr/>
        </p:nvPicPr>
        <p:blipFill>
          <a:blip r:embed="rId2"/>
          <a:stretch>
            <a:fillRect/>
          </a:stretch>
        </p:blipFill>
        <p:spPr>
          <a:xfrm>
            <a:off x="228600" y="125169"/>
            <a:ext cx="1772920" cy="546916"/>
          </a:xfrm>
          <a:prstGeom prst="rect">
            <a:avLst/>
          </a:prstGeom>
        </p:spPr>
      </p:pic>
      <p:pic>
        <p:nvPicPr>
          <p:cNvPr id="232" name="Image 1" descr="/mnt/data/f8a16095-3037-47e5-9591-103e14a7df0e.png">
            <a:extLst>
              <a:ext uri="{FF2B5EF4-FFF2-40B4-BE49-F238E27FC236}">
                <a16:creationId xmlns:a16="http://schemas.microsoft.com/office/drawing/2014/main" id="{25F68265-C090-460D-8941-02DF0170BA78}"/>
              </a:ext>
            </a:extLst>
          </p:cNvPr>
          <p:cNvPicPr>
            <a:picLocks noChangeAspect="1"/>
          </p:cNvPicPr>
          <p:nvPr/>
        </p:nvPicPr>
        <p:blipFill>
          <a:blip r:embed="rId3"/>
          <a:stretch>
            <a:fillRect/>
          </a:stretch>
        </p:blipFill>
        <p:spPr>
          <a:xfrm>
            <a:off x="12001500" y="140206"/>
            <a:ext cx="1713547" cy="578798"/>
          </a:xfrm>
          <a:prstGeom prst="rect">
            <a:avLst/>
          </a:prstGeom>
        </p:spPr>
      </p:pic>
      <p:sp>
        <p:nvSpPr>
          <p:cNvPr id="25" name="Text 3">
            <a:extLst>
              <a:ext uri="{FF2B5EF4-FFF2-40B4-BE49-F238E27FC236}">
                <a16:creationId xmlns:a16="http://schemas.microsoft.com/office/drawing/2014/main" id="{7BD8049E-62E9-4F4E-ACCD-56DFA1C62C0F}"/>
              </a:ext>
            </a:extLst>
          </p:cNvPr>
          <p:cNvSpPr/>
          <p:nvPr/>
        </p:nvSpPr>
        <p:spPr>
          <a:xfrm>
            <a:off x="620817" y="4625972"/>
            <a:ext cx="3571456" cy="329184"/>
          </a:xfrm>
          <a:prstGeom prst="rect">
            <a:avLst/>
          </a:prstGeom>
          <a:noFill/>
          <a:ln/>
        </p:spPr>
        <p:txBody>
          <a:bodyPr wrap="square" lIns="1016" tIns="1016" rIns="1016" bIns="1016" rtlCol="0" anchor="ctr">
            <a:noAutofit/>
          </a:bodyPr>
          <a:lstStyle/>
          <a:p>
            <a:pPr>
              <a:lnSpc>
                <a:spcPct val="125000"/>
              </a:lnSpc>
              <a:spcAft>
                <a:spcPts val="1200"/>
              </a:spcAft>
            </a:pPr>
            <a:r>
              <a:rPr lang="es-ES" sz="2000" b="1" dirty="0">
                <a:solidFill>
                  <a:schemeClr val="tx2">
                    <a:lumMod val="75000"/>
                  </a:schemeClr>
                </a:solidFill>
                <a:latin typeface="Arial" pitchFamily="34" charset="0"/>
                <a:cs typeface="Arial" pitchFamily="34" charset="-120"/>
              </a:rPr>
              <a:t>¿QUE PUEDE AFIRMARSE? </a:t>
            </a:r>
            <a:endParaRPr lang="en-US" sz="2000" b="1" dirty="0">
              <a:solidFill>
                <a:schemeClr val="tx2">
                  <a:lumMod val="75000"/>
                </a:schemeClr>
              </a:solidFill>
              <a:latin typeface="Arial" pitchFamily="34" charset="0"/>
              <a:cs typeface="Arial" pitchFamily="34" charset="-120"/>
            </a:endParaRPr>
          </a:p>
        </p:txBody>
      </p:sp>
      <p:sp>
        <p:nvSpPr>
          <p:cNvPr id="26" name="CuadroTexto 25">
            <a:extLst>
              <a:ext uri="{FF2B5EF4-FFF2-40B4-BE49-F238E27FC236}">
                <a16:creationId xmlns:a16="http://schemas.microsoft.com/office/drawing/2014/main" id="{C828F2BC-D3DE-4D84-A4F5-28EFE0E6D933}"/>
              </a:ext>
            </a:extLst>
          </p:cNvPr>
          <p:cNvSpPr txBox="1"/>
          <p:nvPr/>
        </p:nvSpPr>
        <p:spPr>
          <a:xfrm>
            <a:off x="645702" y="5150981"/>
            <a:ext cx="12635844" cy="1747338"/>
          </a:xfrm>
          <a:prstGeom prst="rect">
            <a:avLst/>
          </a:prstGeom>
          <a:noFill/>
        </p:spPr>
        <p:txBody>
          <a:bodyPr wrap="square">
            <a:spAutoFit/>
          </a:bodyPr>
          <a:lstStyle/>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No puede fijarse un beneficio económico confiable sin una línea base comparable.</a:t>
            </a:r>
          </a:p>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La atemperación es técnicamente consistente para reducir sobrecalentamiento en las líneas objetivo.</a:t>
            </a:r>
          </a:p>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El beneficio técnico esperado es más directo que el económico: estabilidad térmica y mejor control del proceso.</a:t>
            </a:r>
          </a:p>
        </p:txBody>
      </p:sp>
      <p:sp>
        <p:nvSpPr>
          <p:cNvPr id="27" name="Text 3">
            <a:extLst>
              <a:ext uri="{FF2B5EF4-FFF2-40B4-BE49-F238E27FC236}">
                <a16:creationId xmlns:a16="http://schemas.microsoft.com/office/drawing/2014/main" id="{6A0B55FF-591E-4AE3-8F99-2DF0CF73B039}"/>
              </a:ext>
            </a:extLst>
          </p:cNvPr>
          <p:cNvSpPr/>
          <p:nvPr/>
        </p:nvSpPr>
        <p:spPr>
          <a:xfrm>
            <a:off x="595932" y="1818462"/>
            <a:ext cx="3571456" cy="262784"/>
          </a:xfrm>
          <a:prstGeom prst="rect">
            <a:avLst/>
          </a:prstGeom>
          <a:noFill/>
          <a:ln/>
        </p:spPr>
        <p:txBody>
          <a:bodyPr wrap="square" lIns="1016" tIns="1016" rIns="1016" bIns="1016" rtlCol="0" anchor="ctr">
            <a:noAutofit/>
          </a:bodyPr>
          <a:lstStyle/>
          <a:p>
            <a:pPr>
              <a:lnSpc>
                <a:spcPct val="125000"/>
              </a:lnSpc>
              <a:spcAft>
                <a:spcPts val="1200"/>
              </a:spcAft>
            </a:pPr>
            <a:r>
              <a:rPr lang="es-ES" sz="2000" b="1" dirty="0">
                <a:solidFill>
                  <a:schemeClr val="tx2">
                    <a:lumMod val="75000"/>
                  </a:schemeClr>
                </a:solidFill>
                <a:latin typeface="Arial" pitchFamily="34" charset="0"/>
                <a:cs typeface="Arial" pitchFamily="34" charset="-120"/>
              </a:rPr>
              <a:t>¿QUE FALTA CONFIRMAR? </a:t>
            </a:r>
            <a:endParaRPr lang="en-US" sz="2000" b="1" dirty="0">
              <a:solidFill>
                <a:schemeClr val="tx2">
                  <a:lumMod val="75000"/>
                </a:schemeClr>
              </a:solidFill>
              <a:latin typeface="Arial" pitchFamily="34" charset="0"/>
              <a:cs typeface="Arial" pitchFamily="34" charset="-120"/>
            </a:endParaRPr>
          </a:p>
        </p:txBody>
      </p:sp>
      <p:sp>
        <p:nvSpPr>
          <p:cNvPr id="28" name="CuadroTexto 27">
            <a:extLst>
              <a:ext uri="{FF2B5EF4-FFF2-40B4-BE49-F238E27FC236}">
                <a16:creationId xmlns:a16="http://schemas.microsoft.com/office/drawing/2014/main" id="{FA426001-26A0-4978-BC83-F3C436AFA9C6}"/>
              </a:ext>
            </a:extLst>
          </p:cNvPr>
          <p:cNvSpPr txBox="1"/>
          <p:nvPr/>
        </p:nvSpPr>
        <p:spPr>
          <a:xfrm>
            <a:off x="620817" y="2343471"/>
            <a:ext cx="12635844" cy="1362617"/>
          </a:xfrm>
          <a:prstGeom prst="rect">
            <a:avLst/>
          </a:prstGeom>
          <a:noFill/>
        </p:spPr>
        <p:txBody>
          <a:bodyPr wrap="square">
            <a:spAutoFit/>
          </a:bodyPr>
          <a:lstStyle/>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Datos de procesos reales de vapor y agua por línea.</a:t>
            </a:r>
          </a:p>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Memoria de cálculo / hoja de selección por estación de atemperación.</a:t>
            </a:r>
          </a:p>
          <a:p>
            <a:pPr marL="531813" indent="-531813" algn="just">
              <a:lnSpc>
                <a:spcPct val="125000"/>
              </a:lnSpc>
              <a:spcAft>
                <a:spcPts val="600"/>
              </a:spcAft>
              <a:buFont typeface="Wingdings" panose="05000000000000000000" pitchFamily="2" charset="2"/>
              <a:buChar char="q"/>
            </a:pPr>
            <a:r>
              <a:rPr lang="es-ES" sz="2000" dirty="0">
                <a:solidFill>
                  <a:srgbClr val="1F2937"/>
                </a:solidFill>
                <a:latin typeface="Arial" panose="020B0604020202020204" pitchFamily="34" charset="0"/>
                <a:cs typeface="Arial" panose="020B0604020202020204" pitchFamily="34" charset="0"/>
              </a:rPr>
              <a:t>Aclaratorias de la REV.05 y criterios de aceptación</a:t>
            </a:r>
          </a:p>
        </p:txBody>
      </p:sp>
    </p:spTree>
    <p:extLst>
      <p:ext uri="{BB962C8B-B14F-4D97-AF65-F5344CB8AC3E}">
        <p14:creationId xmlns:p14="http://schemas.microsoft.com/office/powerpoint/2010/main" val="2341361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3919</TotalTime>
  <Words>1291</Words>
  <Application>Microsoft Office PowerPoint</Application>
  <PresentationFormat>Personalizado</PresentationFormat>
  <Paragraphs>196</Paragraphs>
  <Slides>6</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P&amp;ID Conceptual Atemperador DR10 CAPCA</dc:title>
  <dc:subject/>
  <dc:creator>TACA</dc:creator>
  <cp:keywords/>
  <dc:description>generated using python-pptx</dc:description>
  <cp:lastModifiedBy>Usuario</cp:lastModifiedBy>
  <cp:revision>88</cp:revision>
  <dcterms:created xsi:type="dcterms:W3CDTF">2013-01-27T09:14:16Z</dcterms:created>
  <dcterms:modified xsi:type="dcterms:W3CDTF">2026-09-20T21:09:48Z</dcterms:modified>
  <cp:category/>
  <dc:language>es-VE</dc:language>
</cp:coreProperties>
</file>